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3"/>
  </p:notesMasterIdLst>
  <p:sldIdLst>
    <p:sldId id="746" r:id="rId2"/>
    <p:sldId id="813" r:id="rId3"/>
    <p:sldId id="788" r:id="rId4"/>
    <p:sldId id="800" r:id="rId5"/>
    <p:sldId id="753" r:id="rId6"/>
    <p:sldId id="772" r:id="rId7"/>
    <p:sldId id="752" r:id="rId8"/>
    <p:sldId id="773" r:id="rId9"/>
    <p:sldId id="778" r:id="rId10"/>
    <p:sldId id="796" r:id="rId11"/>
    <p:sldId id="766" r:id="rId12"/>
    <p:sldId id="804" r:id="rId13"/>
    <p:sldId id="807" r:id="rId14"/>
    <p:sldId id="790" r:id="rId15"/>
    <p:sldId id="791" r:id="rId16"/>
    <p:sldId id="770" r:id="rId17"/>
    <p:sldId id="768" r:id="rId18"/>
    <p:sldId id="774" r:id="rId19"/>
    <p:sldId id="775" r:id="rId20"/>
    <p:sldId id="776" r:id="rId21"/>
    <p:sldId id="789" r:id="rId22"/>
    <p:sldId id="809" r:id="rId23"/>
    <p:sldId id="757" r:id="rId24"/>
    <p:sldId id="759" r:id="rId25"/>
    <p:sldId id="747" r:id="rId26"/>
    <p:sldId id="761" r:id="rId27"/>
    <p:sldId id="763" r:id="rId28"/>
    <p:sldId id="762" r:id="rId29"/>
    <p:sldId id="801" r:id="rId30"/>
    <p:sldId id="817" r:id="rId31"/>
    <p:sldId id="794" r:id="rId32"/>
    <p:sldId id="819" r:id="rId33"/>
    <p:sldId id="798" r:id="rId34"/>
    <p:sldId id="795" r:id="rId35"/>
    <p:sldId id="797" r:id="rId36"/>
    <p:sldId id="799" r:id="rId37"/>
    <p:sldId id="810" r:id="rId38"/>
    <p:sldId id="818" r:id="rId39"/>
    <p:sldId id="793" r:id="rId40"/>
    <p:sldId id="808" r:id="rId41"/>
    <p:sldId id="816" r:id="rId42"/>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C0D4"/>
    <a:srgbClr val="5B9BD5"/>
    <a:srgbClr val="0000FF"/>
    <a:srgbClr val="9900CC"/>
    <a:srgbClr val="009900"/>
    <a:srgbClr val="FF00FF"/>
    <a:srgbClr val="00FFFF"/>
    <a:srgbClr val="FFFF00"/>
    <a:srgbClr val="FF000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64" autoAdjust="0"/>
    <p:restoredTop sz="85983" autoAdjust="0"/>
  </p:normalViewPr>
  <p:slideViewPr>
    <p:cSldViewPr>
      <p:cViewPr varScale="1">
        <p:scale>
          <a:sx n="62" d="100"/>
          <a:sy n="62" d="100"/>
        </p:scale>
        <p:origin x="1210" y="48"/>
      </p:cViewPr>
      <p:guideLst>
        <p:guide orient="horz" pos="2160"/>
        <p:guide pos="2880"/>
      </p:guideLst>
    </p:cSldViewPr>
  </p:slideViewPr>
  <p:outlineViewPr>
    <p:cViewPr>
      <p:scale>
        <a:sx n="25" d="100"/>
        <a:sy n="25"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4F427-7F24-468D-A0AA-84AFAFE170E5}"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C57B367D-75A9-4307-BDC4-EC6662ADEDC7}">
      <dgm:prSet/>
      <dgm:spPr/>
      <dgm:t>
        <a:bodyPr/>
        <a:lstStyle/>
        <a:p>
          <a:r>
            <a:rPr lang="en-US" dirty="0"/>
            <a:t>What is AI?</a:t>
          </a:r>
        </a:p>
      </dgm:t>
    </dgm:pt>
    <dgm:pt modelId="{32D01245-7B71-4FAB-BDDD-87CECB13EAD7}" type="parTrans" cxnId="{2BB90B5F-057E-4DE5-B6BB-06E6636B8ADC}">
      <dgm:prSet/>
      <dgm:spPr/>
      <dgm:t>
        <a:bodyPr/>
        <a:lstStyle/>
        <a:p>
          <a:endParaRPr lang="en-US"/>
        </a:p>
      </dgm:t>
    </dgm:pt>
    <dgm:pt modelId="{B22D4BDF-4327-4B39-91C2-021872DFEB1A}" type="sibTrans" cxnId="{2BB90B5F-057E-4DE5-B6BB-06E6636B8ADC}">
      <dgm:prSet/>
      <dgm:spPr/>
      <dgm:t>
        <a:bodyPr/>
        <a:lstStyle/>
        <a:p>
          <a:endParaRPr lang="en-US"/>
        </a:p>
      </dgm:t>
    </dgm:pt>
    <dgm:pt modelId="{771BAAD6-E2FC-4891-B816-2473445D8536}">
      <dgm:prSet/>
      <dgm:spPr/>
      <dgm:t>
        <a:bodyPr/>
        <a:lstStyle/>
        <a:p>
          <a:r>
            <a:rPr lang="en-US" dirty="0"/>
            <a:t>AI Today</a:t>
          </a:r>
        </a:p>
      </dgm:t>
    </dgm:pt>
    <dgm:pt modelId="{BBF3AA43-7194-46C1-9FCD-3851DA4257ED}" type="parTrans" cxnId="{0708A08D-5E6E-46CD-9C39-B949E8C0A128}">
      <dgm:prSet/>
      <dgm:spPr/>
      <dgm:t>
        <a:bodyPr/>
        <a:lstStyle/>
        <a:p>
          <a:endParaRPr lang="en-US"/>
        </a:p>
      </dgm:t>
    </dgm:pt>
    <dgm:pt modelId="{B103F5ED-BC79-45CE-AC88-045D3B69910D}" type="sibTrans" cxnId="{0708A08D-5E6E-46CD-9C39-B949E8C0A128}">
      <dgm:prSet/>
      <dgm:spPr/>
      <dgm:t>
        <a:bodyPr/>
        <a:lstStyle/>
        <a:p>
          <a:endParaRPr lang="en-US"/>
        </a:p>
      </dgm:t>
    </dgm:pt>
    <dgm:pt modelId="{BC7876E0-1339-4E8D-8D1A-0B7DF40F79F4}">
      <dgm:prSet/>
      <dgm:spPr/>
      <dgm:t>
        <a:bodyPr/>
        <a:lstStyle/>
        <a:p>
          <a:r>
            <a:rPr lang="en-US" dirty="0"/>
            <a:t>History of AI</a:t>
          </a:r>
        </a:p>
      </dgm:t>
    </dgm:pt>
    <dgm:pt modelId="{52EB788F-0317-4CF1-9AE3-F93D41E354C7}" type="parTrans" cxnId="{43F512B1-EC24-4195-862D-8F454499B872}">
      <dgm:prSet/>
      <dgm:spPr/>
      <dgm:t>
        <a:bodyPr/>
        <a:lstStyle/>
        <a:p>
          <a:endParaRPr lang="en-US"/>
        </a:p>
      </dgm:t>
    </dgm:pt>
    <dgm:pt modelId="{2304988C-619C-43C1-9C13-6570B1F9505B}" type="sibTrans" cxnId="{43F512B1-EC24-4195-862D-8F454499B872}">
      <dgm:prSet/>
      <dgm:spPr/>
      <dgm:t>
        <a:bodyPr/>
        <a:lstStyle/>
        <a:p>
          <a:endParaRPr lang="en-US"/>
        </a:p>
      </dgm:t>
    </dgm:pt>
    <dgm:pt modelId="{484C2E5F-357C-45EC-A610-C7715E706187}">
      <dgm:prSet/>
      <dgm:spPr/>
      <dgm:t>
        <a:bodyPr/>
        <a:lstStyle/>
        <a:p>
          <a:r>
            <a:rPr lang="en-US" dirty="0"/>
            <a:t>?</a:t>
          </a:r>
        </a:p>
      </dgm:t>
    </dgm:pt>
    <dgm:pt modelId="{92D2E41C-90C5-4B71-952E-A9873D55902A}" type="parTrans" cxnId="{FDF7F5EB-9483-4CC8-8B01-B99D1E218392}">
      <dgm:prSet/>
      <dgm:spPr/>
      <dgm:t>
        <a:bodyPr/>
        <a:lstStyle/>
        <a:p>
          <a:endParaRPr lang="en-US"/>
        </a:p>
      </dgm:t>
    </dgm:pt>
    <dgm:pt modelId="{430C3D35-EAA5-4E2A-8980-545E11F06A6D}" type="sibTrans" cxnId="{FDF7F5EB-9483-4CC8-8B01-B99D1E218392}">
      <dgm:prSet/>
      <dgm:spPr/>
      <dgm:t>
        <a:bodyPr/>
        <a:lstStyle/>
        <a:p>
          <a:endParaRPr lang="en-US"/>
        </a:p>
      </dgm:t>
    </dgm:pt>
    <dgm:pt modelId="{456894FD-DE19-40E7-920B-2E84BD52A86E}" type="pres">
      <dgm:prSet presAssocID="{2BE4F427-7F24-468D-A0AA-84AFAFE170E5}" presName="CompostProcess" presStyleCnt="0">
        <dgm:presLayoutVars>
          <dgm:dir/>
          <dgm:resizeHandles val="exact"/>
        </dgm:presLayoutVars>
      </dgm:prSet>
      <dgm:spPr/>
    </dgm:pt>
    <dgm:pt modelId="{9A0F9045-7893-4556-B3F3-5720C8ACC43F}" type="pres">
      <dgm:prSet presAssocID="{2BE4F427-7F24-468D-A0AA-84AFAFE170E5}" presName="arrow" presStyleLbl="bgShp" presStyleIdx="0" presStyleCnt="1"/>
      <dgm:spPr/>
    </dgm:pt>
    <dgm:pt modelId="{85852747-A014-41F5-A751-337B7574361E}" type="pres">
      <dgm:prSet presAssocID="{2BE4F427-7F24-468D-A0AA-84AFAFE170E5}" presName="linearProcess" presStyleCnt="0"/>
      <dgm:spPr/>
    </dgm:pt>
    <dgm:pt modelId="{EFC9B01B-7FB7-4350-A4D4-CCF5734A58FA}" type="pres">
      <dgm:prSet presAssocID="{C57B367D-75A9-4307-BDC4-EC6662ADEDC7}" presName="textNode" presStyleLbl="node1" presStyleIdx="0" presStyleCnt="4">
        <dgm:presLayoutVars>
          <dgm:bulletEnabled val="1"/>
        </dgm:presLayoutVars>
      </dgm:prSet>
      <dgm:spPr/>
    </dgm:pt>
    <dgm:pt modelId="{059C7F5C-2929-41AA-B321-421EAA87493E}" type="pres">
      <dgm:prSet presAssocID="{B22D4BDF-4327-4B39-91C2-021872DFEB1A}" presName="sibTrans" presStyleCnt="0"/>
      <dgm:spPr/>
    </dgm:pt>
    <dgm:pt modelId="{C53E8AC9-B3C2-4F22-A024-8206618BE8E9}" type="pres">
      <dgm:prSet presAssocID="{BC7876E0-1339-4E8D-8D1A-0B7DF40F79F4}" presName="textNode" presStyleLbl="node1" presStyleIdx="1" presStyleCnt="4">
        <dgm:presLayoutVars>
          <dgm:bulletEnabled val="1"/>
        </dgm:presLayoutVars>
      </dgm:prSet>
      <dgm:spPr/>
    </dgm:pt>
    <dgm:pt modelId="{8FE660C0-5113-487C-9112-86BBF4FB8EC6}" type="pres">
      <dgm:prSet presAssocID="{2304988C-619C-43C1-9C13-6570B1F9505B}" presName="sibTrans" presStyleCnt="0"/>
      <dgm:spPr/>
    </dgm:pt>
    <dgm:pt modelId="{2BC15CC0-AAFC-4719-8E3B-40296FCEF49B}" type="pres">
      <dgm:prSet presAssocID="{771BAAD6-E2FC-4891-B816-2473445D8536}" presName="textNode" presStyleLbl="node1" presStyleIdx="2" presStyleCnt="4">
        <dgm:presLayoutVars>
          <dgm:bulletEnabled val="1"/>
        </dgm:presLayoutVars>
      </dgm:prSet>
      <dgm:spPr/>
    </dgm:pt>
    <dgm:pt modelId="{CAC39E0B-490D-47C9-AE99-E89CE1B70BBC}" type="pres">
      <dgm:prSet presAssocID="{B103F5ED-BC79-45CE-AC88-045D3B69910D}" presName="sibTrans" presStyleCnt="0"/>
      <dgm:spPr/>
    </dgm:pt>
    <dgm:pt modelId="{5481297F-4CD0-49FE-9D47-1673202E0414}" type="pres">
      <dgm:prSet presAssocID="{484C2E5F-357C-45EC-A610-C7715E706187}" presName="textNode" presStyleLbl="node1" presStyleIdx="3" presStyleCnt="4">
        <dgm:presLayoutVars>
          <dgm:bulletEnabled val="1"/>
        </dgm:presLayoutVars>
      </dgm:prSet>
      <dgm:spPr/>
    </dgm:pt>
  </dgm:ptLst>
  <dgm:cxnLst>
    <dgm:cxn modelId="{2BB90B5F-057E-4DE5-B6BB-06E6636B8ADC}" srcId="{2BE4F427-7F24-468D-A0AA-84AFAFE170E5}" destId="{C57B367D-75A9-4307-BDC4-EC6662ADEDC7}" srcOrd="0" destOrd="0" parTransId="{32D01245-7B71-4FAB-BDDD-87CECB13EAD7}" sibTransId="{B22D4BDF-4327-4B39-91C2-021872DFEB1A}"/>
    <dgm:cxn modelId="{E90C7B49-E4BC-42FF-96CC-3143CF8FA5E7}" type="presOf" srcId="{BC7876E0-1339-4E8D-8D1A-0B7DF40F79F4}" destId="{C53E8AC9-B3C2-4F22-A024-8206618BE8E9}" srcOrd="0" destOrd="0" presId="urn:microsoft.com/office/officeart/2005/8/layout/hProcess9"/>
    <dgm:cxn modelId="{710A0E56-BE87-465B-896B-C80A39B1A297}" type="presOf" srcId="{C57B367D-75A9-4307-BDC4-EC6662ADEDC7}" destId="{EFC9B01B-7FB7-4350-A4D4-CCF5734A58FA}" srcOrd="0" destOrd="0" presId="urn:microsoft.com/office/officeart/2005/8/layout/hProcess9"/>
    <dgm:cxn modelId="{9FEB0057-F3AA-41E1-AF01-B0050ED0AC19}" type="presOf" srcId="{484C2E5F-357C-45EC-A610-C7715E706187}" destId="{5481297F-4CD0-49FE-9D47-1673202E0414}" srcOrd="0" destOrd="0" presId="urn:microsoft.com/office/officeart/2005/8/layout/hProcess9"/>
    <dgm:cxn modelId="{0708A08D-5E6E-46CD-9C39-B949E8C0A128}" srcId="{2BE4F427-7F24-468D-A0AA-84AFAFE170E5}" destId="{771BAAD6-E2FC-4891-B816-2473445D8536}" srcOrd="2" destOrd="0" parTransId="{BBF3AA43-7194-46C1-9FCD-3851DA4257ED}" sibTransId="{B103F5ED-BC79-45CE-AC88-045D3B69910D}"/>
    <dgm:cxn modelId="{7647D196-6149-4BB3-B07D-45A92A516A89}" type="presOf" srcId="{771BAAD6-E2FC-4891-B816-2473445D8536}" destId="{2BC15CC0-AAFC-4719-8E3B-40296FCEF49B}" srcOrd="0" destOrd="0" presId="urn:microsoft.com/office/officeart/2005/8/layout/hProcess9"/>
    <dgm:cxn modelId="{43F512B1-EC24-4195-862D-8F454499B872}" srcId="{2BE4F427-7F24-468D-A0AA-84AFAFE170E5}" destId="{BC7876E0-1339-4E8D-8D1A-0B7DF40F79F4}" srcOrd="1" destOrd="0" parTransId="{52EB788F-0317-4CF1-9AE3-F93D41E354C7}" sibTransId="{2304988C-619C-43C1-9C13-6570B1F9505B}"/>
    <dgm:cxn modelId="{441B0AC7-3369-4D3E-9641-A90C6C479B31}" type="presOf" srcId="{2BE4F427-7F24-468D-A0AA-84AFAFE170E5}" destId="{456894FD-DE19-40E7-920B-2E84BD52A86E}" srcOrd="0" destOrd="0" presId="urn:microsoft.com/office/officeart/2005/8/layout/hProcess9"/>
    <dgm:cxn modelId="{FDF7F5EB-9483-4CC8-8B01-B99D1E218392}" srcId="{2BE4F427-7F24-468D-A0AA-84AFAFE170E5}" destId="{484C2E5F-357C-45EC-A610-C7715E706187}" srcOrd="3" destOrd="0" parTransId="{92D2E41C-90C5-4B71-952E-A9873D55902A}" sibTransId="{430C3D35-EAA5-4E2A-8980-545E11F06A6D}"/>
    <dgm:cxn modelId="{FE2B6926-CA32-43F7-B980-B03707F2B1A5}" type="presParOf" srcId="{456894FD-DE19-40E7-920B-2E84BD52A86E}" destId="{9A0F9045-7893-4556-B3F3-5720C8ACC43F}" srcOrd="0" destOrd="0" presId="urn:microsoft.com/office/officeart/2005/8/layout/hProcess9"/>
    <dgm:cxn modelId="{20B18DA4-9495-4039-9B7B-E0FA9AC0940B}" type="presParOf" srcId="{456894FD-DE19-40E7-920B-2E84BD52A86E}" destId="{85852747-A014-41F5-A751-337B7574361E}" srcOrd="1" destOrd="0" presId="urn:microsoft.com/office/officeart/2005/8/layout/hProcess9"/>
    <dgm:cxn modelId="{FA7E017D-096E-4D25-B965-666949D94ECB}" type="presParOf" srcId="{85852747-A014-41F5-A751-337B7574361E}" destId="{EFC9B01B-7FB7-4350-A4D4-CCF5734A58FA}" srcOrd="0" destOrd="0" presId="urn:microsoft.com/office/officeart/2005/8/layout/hProcess9"/>
    <dgm:cxn modelId="{DB92AEBA-DCA6-47EA-A5A6-D48314D26FEF}" type="presParOf" srcId="{85852747-A014-41F5-A751-337B7574361E}" destId="{059C7F5C-2929-41AA-B321-421EAA87493E}" srcOrd="1" destOrd="0" presId="urn:microsoft.com/office/officeart/2005/8/layout/hProcess9"/>
    <dgm:cxn modelId="{4B6BA721-0E23-442D-AF6C-3FB4D1C926EF}" type="presParOf" srcId="{85852747-A014-41F5-A751-337B7574361E}" destId="{C53E8AC9-B3C2-4F22-A024-8206618BE8E9}" srcOrd="2" destOrd="0" presId="urn:microsoft.com/office/officeart/2005/8/layout/hProcess9"/>
    <dgm:cxn modelId="{EA6309E4-30DC-49C2-924C-1B8AD3BDFF30}" type="presParOf" srcId="{85852747-A014-41F5-A751-337B7574361E}" destId="{8FE660C0-5113-487C-9112-86BBF4FB8EC6}" srcOrd="3" destOrd="0" presId="urn:microsoft.com/office/officeart/2005/8/layout/hProcess9"/>
    <dgm:cxn modelId="{92095589-F9EE-4F0F-8C11-7BB308422210}" type="presParOf" srcId="{85852747-A014-41F5-A751-337B7574361E}" destId="{2BC15CC0-AAFC-4719-8E3B-40296FCEF49B}" srcOrd="4" destOrd="0" presId="urn:microsoft.com/office/officeart/2005/8/layout/hProcess9"/>
    <dgm:cxn modelId="{7574A896-755C-453A-821F-C19B09D260A8}" type="presParOf" srcId="{85852747-A014-41F5-A751-337B7574361E}" destId="{CAC39E0B-490D-47C9-AE99-E89CE1B70BBC}" srcOrd="5" destOrd="0" presId="urn:microsoft.com/office/officeart/2005/8/layout/hProcess9"/>
    <dgm:cxn modelId="{EDBE3374-D438-4A17-B0B8-2A2DDDC998D5}" type="presParOf" srcId="{85852747-A014-41F5-A751-337B7574361E}" destId="{5481297F-4CD0-49FE-9D47-1673202E0414}"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C83E383-EAC6-45C5-B503-F26949076126}" type="doc">
      <dgm:prSet loTypeId="urn:microsoft.com/office/officeart/2005/8/layout/venn2" loCatId="relationship" qsTypeId="urn:microsoft.com/office/officeart/2005/8/quickstyle/simple4" qsCatId="simple" csTypeId="urn:microsoft.com/office/officeart/2005/8/colors/colorful1" csCatId="colorful" phldr="1"/>
      <dgm:spPr/>
      <dgm:t>
        <a:bodyPr/>
        <a:lstStyle/>
        <a:p>
          <a:endParaRPr lang="en-US"/>
        </a:p>
      </dgm:t>
    </dgm:pt>
    <dgm:pt modelId="{A1D37CFE-7203-4593-BAAC-1B5A53164047}">
      <dgm:prSet phldrT="[Text]" custT="1"/>
      <dgm:spPr/>
      <dgm:t>
        <a:bodyPr/>
        <a:lstStyle/>
        <a:p>
          <a:r>
            <a:rPr lang="en-US" sz="3600" b="1" dirty="0"/>
            <a:t>AI</a:t>
          </a:r>
        </a:p>
      </dgm:t>
    </dgm:pt>
    <dgm:pt modelId="{8CABB928-A3C3-4465-949A-8A0241769376}" type="parTrans" cxnId="{03F5AAC7-E230-4AF5-ADEA-A3B7D5F72B85}">
      <dgm:prSet/>
      <dgm:spPr/>
      <dgm:t>
        <a:bodyPr/>
        <a:lstStyle/>
        <a:p>
          <a:endParaRPr lang="en-US" sz="2000"/>
        </a:p>
      </dgm:t>
    </dgm:pt>
    <dgm:pt modelId="{4ABFC0DE-C700-4338-828B-37FD0E637504}" type="sibTrans" cxnId="{03F5AAC7-E230-4AF5-ADEA-A3B7D5F72B85}">
      <dgm:prSet/>
      <dgm:spPr/>
      <dgm:t>
        <a:bodyPr/>
        <a:lstStyle/>
        <a:p>
          <a:endParaRPr lang="en-US" sz="2000"/>
        </a:p>
      </dgm:t>
    </dgm:pt>
    <dgm:pt modelId="{CCB88F5E-EB0B-4D48-A0B8-1A5584120826}">
      <dgm:prSet phldrT="[Text]" custT="1"/>
      <dgm:spPr/>
      <dgm:t>
        <a:bodyPr/>
        <a:lstStyle/>
        <a:p>
          <a:r>
            <a:rPr lang="en-US" sz="3200" b="1" dirty="0"/>
            <a:t>ML</a:t>
          </a:r>
        </a:p>
      </dgm:t>
    </dgm:pt>
    <dgm:pt modelId="{0F30F670-F95F-4A04-921A-C5B4350123A1}" type="parTrans" cxnId="{BB0D9582-9FCE-4436-B9C6-7334920AE868}">
      <dgm:prSet/>
      <dgm:spPr/>
      <dgm:t>
        <a:bodyPr/>
        <a:lstStyle/>
        <a:p>
          <a:endParaRPr lang="en-US" sz="2000"/>
        </a:p>
      </dgm:t>
    </dgm:pt>
    <dgm:pt modelId="{9F1FD172-C666-4FDC-8A0E-54BD29A7F4FA}" type="sibTrans" cxnId="{BB0D9582-9FCE-4436-B9C6-7334920AE868}">
      <dgm:prSet/>
      <dgm:spPr/>
      <dgm:t>
        <a:bodyPr/>
        <a:lstStyle/>
        <a:p>
          <a:endParaRPr lang="en-US" sz="2000"/>
        </a:p>
      </dgm:t>
    </dgm:pt>
    <dgm:pt modelId="{97D7055F-6F10-430F-BC28-36D5D5F90C98}">
      <dgm:prSet phldrT="[Text]" custT="1"/>
      <dgm:spPr/>
      <dgm:t>
        <a:bodyPr/>
        <a:lstStyle/>
        <a:p>
          <a:r>
            <a:rPr lang="en-US" sz="1400" b="1" dirty="0"/>
            <a:t>Deep Learning</a:t>
          </a:r>
        </a:p>
      </dgm:t>
    </dgm:pt>
    <dgm:pt modelId="{0618C65F-08A2-48D0-830D-85A61BFBF782}" type="parTrans" cxnId="{1CBC99ED-299A-462A-9D01-5697C437C34F}">
      <dgm:prSet/>
      <dgm:spPr/>
      <dgm:t>
        <a:bodyPr/>
        <a:lstStyle/>
        <a:p>
          <a:endParaRPr lang="en-US" sz="2000"/>
        </a:p>
      </dgm:t>
    </dgm:pt>
    <dgm:pt modelId="{A9B5B801-C554-43BE-ACD1-C3508A272B87}" type="sibTrans" cxnId="{1CBC99ED-299A-462A-9D01-5697C437C34F}">
      <dgm:prSet/>
      <dgm:spPr/>
      <dgm:t>
        <a:bodyPr/>
        <a:lstStyle/>
        <a:p>
          <a:endParaRPr lang="en-US" sz="2000"/>
        </a:p>
      </dgm:t>
    </dgm:pt>
    <dgm:pt modelId="{974344DD-B806-4917-9AF7-0C596D3F45EB}" type="pres">
      <dgm:prSet presAssocID="{DC83E383-EAC6-45C5-B503-F26949076126}" presName="Name0" presStyleCnt="0">
        <dgm:presLayoutVars>
          <dgm:chMax val="7"/>
          <dgm:resizeHandles val="exact"/>
        </dgm:presLayoutVars>
      </dgm:prSet>
      <dgm:spPr/>
    </dgm:pt>
    <dgm:pt modelId="{FA6D13C6-9FB7-4AD5-A354-AD0C32929992}" type="pres">
      <dgm:prSet presAssocID="{DC83E383-EAC6-45C5-B503-F26949076126}" presName="comp1" presStyleCnt="0"/>
      <dgm:spPr/>
    </dgm:pt>
    <dgm:pt modelId="{EF45D22E-B2D9-4CC4-9A89-F7719E0B1F64}" type="pres">
      <dgm:prSet presAssocID="{DC83E383-EAC6-45C5-B503-F26949076126}" presName="circle1" presStyleLbl="node1" presStyleIdx="0" presStyleCnt="3" custScaleX="98066" custLinFactNeighborX="838" custLinFactNeighborY="1561"/>
      <dgm:spPr/>
    </dgm:pt>
    <dgm:pt modelId="{848AC83D-C031-423A-A620-B5E93E08813A}" type="pres">
      <dgm:prSet presAssocID="{DC83E383-EAC6-45C5-B503-F26949076126}" presName="c1text" presStyleLbl="node1" presStyleIdx="0" presStyleCnt="3">
        <dgm:presLayoutVars>
          <dgm:bulletEnabled val="1"/>
        </dgm:presLayoutVars>
      </dgm:prSet>
      <dgm:spPr/>
    </dgm:pt>
    <dgm:pt modelId="{DC1D51E6-C5E0-4967-A7FF-F5F779916A6E}" type="pres">
      <dgm:prSet presAssocID="{DC83E383-EAC6-45C5-B503-F26949076126}" presName="comp2" presStyleCnt="0"/>
      <dgm:spPr/>
    </dgm:pt>
    <dgm:pt modelId="{7F44D899-4995-42E7-8998-3B8A43C27BA4}" type="pres">
      <dgm:prSet presAssocID="{DC83E383-EAC6-45C5-B503-F26949076126}" presName="circle2" presStyleLbl="node1" presStyleIdx="1" presStyleCnt="3" custScaleX="72996" custScaleY="68818" custLinFactNeighborX="23148" custLinFactNeighborY="-5217"/>
      <dgm:spPr/>
    </dgm:pt>
    <dgm:pt modelId="{0BB1A1C7-D7BF-4674-99DE-2ACDDBF61A39}" type="pres">
      <dgm:prSet presAssocID="{DC83E383-EAC6-45C5-B503-F26949076126}" presName="c2text" presStyleLbl="node1" presStyleIdx="1" presStyleCnt="3">
        <dgm:presLayoutVars>
          <dgm:bulletEnabled val="1"/>
        </dgm:presLayoutVars>
      </dgm:prSet>
      <dgm:spPr/>
    </dgm:pt>
    <dgm:pt modelId="{EDD13BB5-84FA-4F29-B7DA-5FD149A89806}" type="pres">
      <dgm:prSet presAssocID="{DC83E383-EAC6-45C5-B503-F26949076126}" presName="comp3" presStyleCnt="0"/>
      <dgm:spPr/>
    </dgm:pt>
    <dgm:pt modelId="{86979C10-EE65-41B0-BD2A-4F9E1908E102}" type="pres">
      <dgm:prSet presAssocID="{DC83E383-EAC6-45C5-B503-F26949076126}" presName="circle3" presStyleLbl="node1" presStyleIdx="2" presStyleCnt="3" custScaleX="63328" custScaleY="37217" custLinFactNeighborX="37853" custLinFactNeighborY="-3145"/>
      <dgm:spPr/>
    </dgm:pt>
    <dgm:pt modelId="{E84B4E9A-62AE-4AB0-8246-9EBB8A9A0080}" type="pres">
      <dgm:prSet presAssocID="{DC83E383-EAC6-45C5-B503-F26949076126}" presName="c3text" presStyleLbl="node1" presStyleIdx="2" presStyleCnt="3">
        <dgm:presLayoutVars>
          <dgm:bulletEnabled val="1"/>
        </dgm:presLayoutVars>
      </dgm:prSet>
      <dgm:spPr/>
    </dgm:pt>
  </dgm:ptLst>
  <dgm:cxnLst>
    <dgm:cxn modelId="{B4111633-649C-4A23-8C0A-20893CBB7736}" type="presOf" srcId="{97D7055F-6F10-430F-BC28-36D5D5F90C98}" destId="{E84B4E9A-62AE-4AB0-8246-9EBB8A9A0080}" srcOrd="1" destOrd="0" presId="urn:microsoft.com/office/officeart/2005/8/layout/venn2"/>
    <dgm:cxn modelId="{61768E40-A035-47BA-9E3B-BCFD51E21EB5}" type="presOf" srcId="{DC83E383-EAC6-45C5-B503-F26949076126}" destId="{974344DD-B806-4917-9AF7-0C596D3F45EB}" srcOrd="0" destOrd="0" presId="urn:microsoft.com/office/officeart/2005/8/layout/venn2"/>
    <dgm:cxn modelId="{06A3267F-B598-4FBB-A24F-E0C2A4F91C56}" type="presOf" srcId="{CCB88F5E-EB0B-4D48-A0B8-1A5584120826}" destId="{7F44D899-4995-42E7-8998-3B8A43C27BA4}" srcOrd="0" destOrd="0" presId="urn:microsoft.com/office/officeart/2005/8/layout/venn2"/>
    <dgm:cxn modelId="{BB0D9582-9FCE-4436-B9C6-7334920AE868}" srcId="{DC83E383-EAC6-45C5-B503-F26949076126}" destId="{CCB88F5E-EB0B-4D48-A0B8-1A5584120826}" srcOrd="1" destOrd="0" parTransId="{0F30F670-F95F-4A04-921A-C5B4350123A1}" sibTransId="{9F1FD172-C666-4FDC-8A0E-54BD29A7F4FA}"/>
    <dgm:cxn modelId="{C947B08C-4F11-4358-8162-F96F2A57740F}" type="presOf" srcId="{A1D37CFE-7203-4593-BAAC-1B5A53164047}" destId="{848AC83D-C031-423A-A620-B5E93E08813A}" srcOrd="1" destOrd="0" presId="urn:microsoft.com/office/officeart/2005/8/layout/venn2"/>
    <dgm:cxn modelId="{36CBEB8C-F030-406C-83A5-693A073DB7F9}" type="presOf" srcId="{A1D37CFE-7203-4593-BAAC-1B5A53164047}" destId="{EF45D22E-B2D9-4CC4-9A89-F7719E0B1F64}" srcOrd="0" destOrd="0" presId="urn:microsoft.com/office/officeart/2005/8/layout/venn2"/>
    <dgm:cxn modelId="{882FD5A7-1E7A-4092-BE3F-2F46BF8C7B4C}" type="presOf" srcId="{97D7055F-6F10-430F-BC28-36D5D5F90C98}" destId="{86979C10-EE65-41B0-BD2A-4F9E1908E102}" srcOrd="0" destOrd="0" presId="urn:microsoft.com/office/officeart/2005/8/layout/venn2"/>
    <dgm:cxn modelId="{142609B3-2E77-432B-8F21-A9BA8AC6239F}" type="presOf" srcId="{CCB88F5E-EB0B-4D48-A0B8-1A5584120826}" destId="{0BB1A1C7-D7BF-4674-99DE-2ACDDBF61A39}" srcOrd="1" destOrd="0" presId="urn:microsoft.com/office/officeart/2005/8/layout/venn2"/>
    <dgm:cxn modelId="{03F5AAC7-E230-4AF5-ADEA-A3B7D5F72B85}" srcId="{DC83E383-EAC6-45C5-B503-F26949076126}" destId="{A1D37CFE-7203-4593-BAAC-1B5A53164047}" srcOrd="0" destOrd="0" parTransId="{8CABB928-A3C3-4465-949A-8A0241769376}" sibTransId="{4ABFC0DE-C700-4338-828B-37FD0E637504}"/>
    <dgm:cxn modelId="{1CBC99ED-299A-462A-9D01-5697C437C34F}" srcId="{DC83E383-EAC6-45C5-B503-F26949076126}" destId="{97D7055F-6F10-430F-BC28-36D5D5F90C98}" srcOrd="2" destOrd="0" parTransId="{0618C65F-08A2-48D0-830D-85A61BFBF782}" sibTransId="{A9B5B801-C554-43BE-ACD1-C3508A272B87}"/>
    <dgm:cxn modelId="{EEFDBA1B-D463-45E4-8762-C30C3B4B3C97}" type="presParOf" srcId="{974344DD-B806-4917-9AF7-0C596D3F45EB}" destId="{FA6D13C6-9FB7-4AD5-A354-AD0C32929992}" srcOrd="0" destOrd="0" presId="urn:microsoft.com/office/officeart/2005/8/layout/venn2"/>
    <dgm:cxn modelId="{3FD00C6C-1CC8-4525-9D5E-DD4CD1D6C412}" type="presParOf" srcId="{FA6D13C6-9FB7-4AD5-A354-AD0C32929992}" destId="{EF45D22E-B2D9-4CC4-9A89-F7719E0B1F64}" srcOrd="0" destOrd="0" presId="urn:microsoft.com/office/officeart/2005/8/layout/venn2"/>
    <dgm:cxn modelId="{55620E4C-754B-493A-8B8C-F9C58286F1CF}" type="presParOf" srcId="{FA6D13C6-9FB7-4AD5-A354-AD0C32929992}" destId="{848AC83D-C031-423A-A620-B5E93E08813A}" srcOrd="1" destOrd="0" presId="urn:microsoft.com/office/officeart/2005/8/layout/venn2"/>
    <dgm:cxn modelId="{756E7265-BC97-489A-BD6F-A4BE5865D7FF}" type="presParOf" srcId="{974344DD-B806-4917-9AF7-0C596D3F45EB}" destId="{DC1D51E6-C5E0-4967-A7FF-F5F779916A6E}" srcOrd="1" destOrd="0" presId="urn:microsoft.com/office/officeart/2005/8/layout/venn2"/>
    <dgm:cxn modelId="{21B266B4-04B2-4389-ADE1-18FD469B0CAF}" type="presParOf" srcId="{DC1D51E6-C5E0-4967-A7FF-F5F779916A6E}" destId="{7F44D899-4995-42E7-8998-3B8A43C27BA4}" srcOrd="0" destOrd="0" presId="urn:microsoft.com/office/officeart/2005/8/layout/venn2"/>
    <dgm:cxn modelId="{41ECBBC6-AAE5-4B24-95E8-1AF1E00786A1}" type="presParOf" srcId="{DC1D51E6-C5E0-4967-A7FF-F5F779916A6E}" destId="{0BB1A1C7-D7BF-4674-99DE-2ACDDBF61A39}" srcOrd="1" destOrd="0" presId="urn:microsoft.com/office/officeart/2005/8/layout/venn2"/>
    <dgm:cxn modelId="{8C3EA4C7-3623-4FB5-9BAA-24882AC7C753}" type="presParOf" srcId="{974344DD-B806-4917-9AF7-0C596D3F45EB}" destId="{EDD13BB5-84FA-4F29-B7DA-5FD149A89806}" srcOrd="2" destOrd="0" presId="urn:microsoft.com/office/officeart/2005/8/layout/venn2"/>
    <dgm:cxn modelId="{E7684C9E-D8B0-4A49-91BB-D07C2E1B4C55}" type="presParOf" srcId="{EDD13BB5-84FA-4F29-B7DA-5FD149A89806}" destId="{86979C10-EE65-41B0-BD2A-4F9E1908E102}" srcOrd="0" destOrd="0" presId="urn:microsoft.com/office/officeart/2005/8/layout/venn2"/>
    <dgm:cxn modelId="{45352422-301B-42B7-9BCA-95545895CC31}" type="presParOf" srcId="{EDD13BB5-84FA-4F29-B7DA-5FD149A89806}" destId="{E84B4E9A-62AE-4AB0-8246-9EBB8A9A008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C337610-66D4-4DC5-9794-C2818791F58D}" type="doc">
      <dgm:prSet loTypeId="urn:microsoft.com/office/officeart/2017/3/layout/HorizontalPathTimeline" loCatId="process" qsTypeId="urn:microsoft.com/office/officeart/2005/8/quickstyle/simple1" qsCatId="simple" csTypeId="urn:microsoft.com/office/officeart/2005/8/colors/accent5_2" csCatId="accent5" phldr="1"/>
      <dgm:spPr/>
      <dgm:t>
        <a:bodyPr/>
        <a:lstStyle/>
        <a:p>
          <a:endParaRPr lang="en-US"/>
        </a:p>
      </dgm:t>
    </dgm:pt>
    <dgm:pt modelId="{83C012E0-12C3-4F39-89A9-3731190D4FE9}">
      <dgm:prSet/>
      <dgm:spPr/>
      <dgm:t>
        <a:bodyPr/>
        <a:lstStyle/>
        <a:p>
          <a:pPr>
            <a:defRPr b="1"/>
          </a:pPr>
          <a:r>
            <a:rPr lang="en-US"/>
            <a:t>1991</a:t>
          </a:r>
        </a:p>
      </dgm:t>
    </dgm:pt>
    <dgm:pt modelId="{E69B848F-7D0B-4709-B90C-E44CF5F432E6}" type="parTrans" cxnId="{180E7E19-5D57-490A-B057-AD728ED8098A}">
      <dgm:prSet/>
      <dgm:spPr/>
      <dgm:t>
        <a:bodyPr/>
        <a:lstStyle/>
        <a:p>
          <a:endParaRPr lang="en-US"/>
        </a:p>
      </dgm:t>
    </dgm:pt>
    <dgm:pt modelId="{1E4E0DD2-7E0F-4A70-91B2-B5F1FED6BE0D}" type="sibTrans" cxnId="{180E7E19-5D57-490A-B057-AD728ED8098A}">
      <dgm:prSet/>
      <dgm:spPr/>
      <dgm:t>
        <a:bodyPr/>
        <a:lstStyle/>
        <a:p>
          <a:endParaRPr lang="en-US"/>
        </a:p>
      </dgm:t>
    </dgm:pt>
    <dgm:pt modelId="{D9903DD4-0753-4A25-BC3C-A7983737887A}">
      <dgm:prSet/>
      <dgm:spPr/>
      <dgm:t>
        <a:bodyPr/>
        <a:lstStyle/>
        <a:p>
          <a:r>
            <a:rPr lang="en-US"/>
            <a:t>During the 1991 Gulf War, US forces deployed an AI logistics planning and scheduling program that involved up to 50,000 vehicles, cargo, and people </a:t>
          </a:r>
        </a:p>
      </dgm:t>
    </dgm:pt>
    <dgm:pt modelId="{600BA905-0921-4069-A46D-B274C3B36155}" type="parTrans" cxnId="{46A762CD-54E2-4F5F-AC27-67A40F70CE1E}">
      <dgm:prSet/>
      <dgm:spPr/>
      <dgm:t>
        <a:bodyPr/>
        <a:lstStyle/>
        <a:p>
          <a:endParaRPr lang="en-US"/>
        </a:p>
      </dgm:t>
    </dgm:pt>
    <dgm:pt modelId="{70649073-107B-4EBD-8E7C-DEEF59C7F5D4}" type="sibTrans" cxnId="{46A762CD-54E2-4F5F-AC27-67A40F70CE1E}">
      <dgm:prSet/>
      <dgm:spPr/>
      <dgm:t>
        <a:bodyPr/>
        <a:lstStyle/>
        <a:p>
          <a:endParaRPr lang="en-US"/>
        </a:p>
      </dgm:t>
    </dgm:pt>
    <dgm:pt modelId="{A0A8BE7E-B8D5-46A4-90AE-EE7529F90F49}">
      <dgm:prSet/>
      <dgm:spPr/>
      <dgm:t>
        <a:bodyPr/>
        <a:lstStyle/>
        <a:p>
          <a:pPr>
            <a:defRPr b="1"/>
          </a:pPr>
          <a:r>
            <a:rPr lang="en-US"/>
            <a:t>May 1999</a:t>
          </a:r>
        </a:p>
      </dgm:t>
    </dgm:pt>
    <dgm:pt modelId="{978AA4BE-2B1F-4C05-9039-9316DC1AFCA2}" type="parTrans" cxnId="{F5A09547-7411-4A05-AA73-CE9BA6836ABC}">
      <dgm:prSet/>
      <dgm:spPr/>
      <dgm:t>
        <a:bodyPr/>
        <a:lstStyle/>
        <a:p>
          <a:endParaRPr lang="en-US"/>
        </a:p>
      </dgm:t>
    </dgm:pt>
    <dgm:pt modelId="{E9AFD40E-801A-4969-933F-4DA2A7752497}" type="sibTrans" cxnId="{F5A09547-7411-4A05-AA73-CE9BA6836ABC}">
      <dgm:prSet/>
      <dgm:spPr/>
      <dgm:t>
        <a:bodyPr/>
        <a:lstStyle/>
        <a:p>
          <a:endParaRPr lang="en-US"/>
        </a:p>
      </dgm:t>
    </dgm:pt>
    <dgm:pt modelId="{58ED74A8-5E0C-41C8-A3FD-2721BA67D3C1}">
      <dgm:prSet/>
      <dgm:spPr/>
      <dgm:t>
        <a:bodyPr/>
        <a:lstStyle/>
        <a:p>
          <a:r>
            <a:rPr lang="en-US"/>
            <a:t>NASA’s Remote Agent software operated the Deep Space 1 spacecraft during two experiments in May 1999</a:t>
          </a:r>
        </a:p>
      </dgm:t>
    </dgm:pt>
    <dgm:pt modelId="{40A864E9-7F7A-4B77-AFD0-63126F15369C}" type="parTrans" cxnId="{B7A576AB-884F-4023-BF0C-85CA3149F8BD}">
      <dgm:prSet/>
      <dgm:spPr/>
      <dgm:t>
        <a:bodyPr/>
        <a:lstStyle/>
        <a:p>
          <a:endParaRPr lang="en-US"/>
        </a:p>
      </dgm:t>
    </dgm:pt>
    <dgm:pt modelId="{A93636C7-C06B-4476-8673-D2265EBE7D2E}" type="sibTrans" cxnId="{B7A576AB-884F-4023-BF0C-85CA3149F8BD}">
      <dgm:prSet/>
      <dgm:spPr/>
      <dgm:t>
        <a:bodyPr/>
        <a:lstStyle/>
        <a:p>
          <a:endParaRPr lang="en-US"/>
        </a:p>
      </dgm:t>
    </dgm:pt>
    <dgm:pt modelId="{DA24871A-07CA-4467-B38B-AA67E172A9CA}">
      <dgm:prSet/>
      <dgm:spPr/>
      <dgm:t>
        <a:bodyPr/>
        <a:lstStyle/>
        <a:p>
          <a:pPr>
            <a:defRPr b="1"/>
          </a:pPr>
          <a:r>
            <a:rPr lang="en-US"/>
            <a:t>2004</a:t>
          </a:r>
        </a:p>
      </dgm:t>
    </dgm:pt>
    <dgm:pt modelId="{6038AA25-0398-4147-975A-F3847887B494}" type="parTrans" cxnId="{DCE3F670-3F7D-43EB-8C73-00C1395B33DE}">
      <dgm:prSet/>
      <dgm:spPr/>
      <dgm:t>
        <a:bodyPr/>
        <a:lstStyle/>
        <a:p>
          <a:endParaRPr lang="en-US"/>
        </a:p>
      </dgm:t>
    </dgm:pt>
    <dgm:pt modelId="{0AE48021-30D2-4016-B6A0-191A638FBFEA}" type="sibTrans" cxnId="{DCE3F670-3F7D-43EB-8C73-00C1395B33DE}">
      <dgm:prSet/>
      <dgm:spPr/>
      <dgm:t>
        <a:bodyPr/>
        <a:lstStyle/>
        <a:p>
          <a:endParaRPr lang="en-US"/>
        </a:p>
      </dgm:t>
    </dgm:pt>
    <dgm:pt modelId="{993C5DF7-C047-48C1-ABF5-B299E821879A}">
      <dgm:prSet/>
      <dgm:spPr/>
      <dgm:t>
        <a:bodyPr/>
        <a:lstStyle/>
        <a:p>
          <a:r>
            <a:rPr lang="en-US"/>
            <a:t>In 2004, NASA introduced the MAPGEN system to plan the daily operations for the Mars Exploration Rovers</a:t>
          </a:r>
        </a:p>
      </dgm:t>
    </dgm:pt>
    <dgm:pt modelId="{E7428B9A-33BF-479D-ACE9-52427A9D2D29}" type="parTrans" cxnId="{E595BA72-C2BC-42C0-ABAA-BC2DE8F2B891}">
      <dgm:prSet/>
      <dgm:spPr/>
      <dgm:t>
        <a:bodyPr/>
        <a:lstStyle/>
        <a:p>
          <a:endParaRPr lang="en-US"/>
        </a:p>
      </dgm:t>
    </dgm:pt>
    <dgm:pt modelId="{97C3A7AB-4C22-4395-9B28-8719645A66D3}" type="sibTrans" cxnId="{E595BA72-C2BC-42C0-ABAA-BC2DE8F2B891}">
      <dgm:prSet/>
      <dgm:spPr/>
      <dgm:t>
        <a:bodyPr/>
        <a:lstStyle/>
        <a:p>
          <a:endParaRPr lang="en-US"/>
        </a:p>
      </dgm:t>
    </dgm:pt>
    <dgm:pt modelId="{EE79371C-39CD-400B-9D33-EF1007EC02DB}">
      <dgm:prSet/>
      <dgm:spPr/>
      <dgm:t>
        <a:bodyPr/>
        <a:lstStyle/>
        <a:p>
          <a:pPr>
            <a:defRPr b="1"/>
          </a:pPr>
          <a:r>
            <a:rPr lang="en-US"/>
            <a:t>2018</a:t>
          </a:r>
        </a:p>
      </dgm:t>
    </dgm:pt>
    <dgm:pt modelId="{DFF01650-B83E-44C1-9D1C-0E5938500A72}" type="parTrans" cxnId="{C3C90BE7-337A-4D0D-8E06-46BF6EAFBD3C}">
      <dgm:prSet/>
      <dgm:spPr/>
      <dgm:t>
        <a:bodyPr/>
        <a:lstStyle/>
        <a:p>
          <a:endParaRPr lang="en-US"/>
        </a:p>
      </dgm:t>
    </dgm:pt>
    <dgm:pt modelId="{0A3EA895-F416-4BF0-B23E-248D5AAC9CE4}" type="sibTrans" cxnId="{C3C90BE7-337A-4D0D-8E06-46BF6EAFBD3C}">
      <dgm:prSet/>
      <dgm:spPr/>
      <dgm:t>
        <a:bodyPr/>
        <a:lstStyle/>
        <a:p>
          <a:endParaRPr lang="en-US"/>
        </a:p>
      </dgm:t>
    </dgm:pt>
    <dgm:pt modelId="{86AEF635-84CA-4742-B6E3-25384C83759F}">
      <dgm:prSet/>
      <dgm:spPr/>
      <dgm:t>
        <a:bodyPr/>
        <a:lstStyle/>
        <a:p>
          <a:r>
            <a:rPr lang="en-US"/>
            <a:t>Optimized Prime: How AI And Anticipation Power Amazon's 1-Hour Deliveries</a:t>
          </a:r>
        </a:p>
      </dgm:t>
    </dgm:pt>
    <dgm:pt modelId="{101BFBFB-408D-4A1F-8C66-4B99F3915620}" type="parTrans" cxnId="{4EA4E217-5252-412E-8F78-746605DD38CD}">
      <dgm:prSet/>
      <dgm:spPr/>
      <dgm:t>
        <a:bodyPr/>
        <a:lstStyle/>
        <a:p>
          <a:endParaRPr lang="en-US"/>
        </a:p>
      </dgm:t>
    </dgm:pt>
    <dgm:pt modelId="{0070A250-D747-4D36-A607-DFEBFB5ED2CD}" type="sibTrans" cxnId="{4EA4E217-5252-412E-8F78-746605DD38CD}">
      <dgm:prSet/>
      <dgm:spPr/>
      <dgm:t>
        <a:bodyPr/>
        <a:lstStyle/>
        <a:p>
          <a:endParaRPr lang="en-US"/>
        </a:p>
      </dgm:t>
    </dgm:pt>
    <dgm:pt modelId="{AFE1C161-B731-4984-BE8B-E168FEAF0FD8}" type="pres">
      <dgm:prSet presAssocID="{FC337610-66D4-4DC5-9794-C2818791F58D}" presName="root" presStyleCnt="0">
        <dgm:presLayoutVars>
          <dgm:chMax/>
          <dgm:chPref/>
          <dgm:animLvl val="lvl"/>
        </dgm:presLayoutVars>
      </dgm:prSet>
      <dgm:spPr/>
    </dgm:pt>
    <dgm:pt modelId="{8259C5E8-E8E2-4F30-B2B4-871C6B97112F}" type="pres">
      <dgm:prSet presAssocID="{FC337610-66D4-4DC5-9794-C2818791F58D}" presName="divider" presStyleLbl="node1" presStyleIdx="0" presStyleCnt="1"/>
      <dgm:spPr/>
    </dgm:pt>
    <dgm:pt modelId="{8C538222-8FF8-475A-9C2E-FF39B0EEB029}" type="pres">
      <dgm:prSet presAssocID="{FC337610-66D4-4DC5-9794-C2818791F58D}" presName="nodes" presStyleCnt="0">
        <dgm:presLayoutVars>
          <dgm:chMax/>
          <dgm:chPref/>
          <dgm:animLvl val="lvl"/>
        </dgm:presLayoutVars>
      </dgm:prSet>
      <dgm:spPr/>
    </dgm:pt>
    <dgm:pt modelId="{6E0A202D-5C7E-4354-853F-BE0194B363D3}" type="pres">
      <dgm:prSet presAssocID="{83C012E0-12C3-4F39-89A9-3731190D4FE9}" presName="composite" presStyleCnt="0"/>
      <dgm:spPr/>
    </dgm:pt>
    <dgm:pt modelId="{EC356A37-9659-4542-B7A3-338B2505F332}" type="pres">
      <dgm:prSet presAssocID="{83C012E0-12C3-4F39-89A9-3731190D4FE9}" presName="L1TextContainer" presStyleLbl="revTx" presStyleIdx="0" presStyleCnt="4">
        <dgm:presLayoutVars>
          <dgm:chMax val="1"/>
          <dgm:chPref val="1"/>
          <dgm:bulletEnabled val="1"/>
        </dgm:presLayoutVars>
      </dgm:prSet>
      <dgm:spPr/>
    </dgm:pt>
    <dgm:pt modelId="{F40994B7-BC94-4D40-A855-982153ECE7D7}" type="pres">
      <dgm:prSet presAssocID="{83C012E0-12C3-4F39-89A9-3731190D4FE9}" presName="L2TextContainerWrapper" presStyleCnt="0">
        <dgm:presLayoutVars>
          <dgm:chMax val="0"/>
          <dgm:chPref val="0"/>
          <dgm:bulletEnabled val="1"/>
        </dgm:presLayoutVars>
      </dgm:prSet>
      <dgm:spPr/>
    </dgm:pt>
    <dgm:pt modelId="{040B184F-4442-4D85-AC92-C631DAC250F4}" type="pres">
      <dgm:prSet presAssocID="{83C012E0-12C3-4F39-89A9-3731190D4FE9}" presName="L2TextContainer" presStyleLbl="bgAccFollowNode1" presStyleIdx="0" presStyleCnt="4"/>
      <dgm:spPr/>
    </dgm:pt>
    <dgm:pt modelId="{CBE3FC11-0B7B-445D-970A-F7175B75C789}" type="pres">
      <dgm:prSet presAssocID="{83C012E0-12C3-4F39-89A9-3731190D4FE9}" presName="FlexibleEmptyPlaceHolder" presStyleCnt="0"/>
      <dgm:spPr/>
    </dgm:pt>
    <dgm:pt modelId="{40CC8233-901B-4B86-98CC-A7DCAEC197F5}" type="pres">
      <dgm:prSet presAssocID="{83C012E0-12C3-4F39-89A9-3731190D4FE9}" presName="ConnectLine" presStyleLbl="alignNode1" presStyleIdx="0"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668991B4-1082-44B3-AFE3-DAFDCA78362E}" type="pres">
      <dgm:prSet presAssocID="{83C012E0-12C3-4F39-89A9-3731190D4FE9}" presName="ConnectorPoint" presStyleLbl="fgAcc1" presStyleIdx="0" presStyleCnt="4"/>
      <dgm:spPr>
        <a:solidFill>
          <a:schemeClr val="lt1">
            <a:alpha val="90000"/>
            <a:hueOff val="0"/>
            <a:satOff val="0"/>
            <a:lumOff val="0"/>
            <a:alphaOff val="0"/>
          </a:schemeClr>
        </a:solidFill>
        <a:ln w="12700" cap="flat" cmpd="sng" algn="ctr">
          <a:noFill/>
          <a:prstDash val="solid"/>
          <a:miter lim="800000"/>
        </a:ln>
        <a:effectLst/>
      </dgm:spPr>
    </dgm:pt>
    <dgm:pt modelId="{FA7D459F-B12C-455D-BC89-55B7C4FBD4B0}" type="pres">
      <dgm:prSet presAssocID="{83C012E0-12C3-4F39-89A9-3731190D4FE9}" presName="EmptyPlaceHolder" presStyleCnt="0"/>
      <dgm:spPr/>
    </dgm:pt>
    <dgm:pt modelId="{741A6248-8E87-4F80-BD04-0D739339DB1B}" type="pres">
      <dgm:prSet presAssocID="{1E4E0DD2-7E0F-4A70-91B2-B5F1FED6BE0D}" presName="spaceBetweenRectangles" presStyleCnt="0"/>
      <dgm:spPr/>
    </dgm:pt>
    <dgm:pt modelId="{472241F4-4A17-441A-AB96-E19F097EF666}" type="pres">
      <dgm:prSet presAssocID="{A0A8BE7E-B8D5-46A4-90AE-EE7529F90F49}" presName="composite" presStyleCnt="0"/>
      <dgm:spPr/>
    </dgm:pt>
    <dgm:pt modelId="{F5CFFD82-1DFD-41D5-8524-D8BEE5231C8E}" type="pres">
      <dgm:prSet presAssocID="{A0A8BE7E-B8D5-46A4-90AE-EE7529F90F49}" presName="L1TextContainer" presStyleLbl="revTx" presStyleIdx="1" presStyleCnt="4">
        <dgm:presLayoutVars>
          <dgm:chMax val="1"/>
          <dgm:chPref val="1"/>
          <dgm:bulletEnabled val="1"/>
        </dgm:presLayoutVars>
      </dgm:prSet>
      <dgm:spPr/>
    </dgm:pt>
    <dgm:pt modelId="{1F786784-F0E7-4DF5-A3C0-F8DCA61D5FFE}" type="pres">
      <dgm:prSet presAssocID="{A0A8BE7E-B8D5-46A4-90AE-EE7529F90F49}" presName="L2TextContainerWrapper" presStyleCnt="0">
        <dgm:presLayoutVars>
          <dgm:chMax val="0"/>
          <dgm:chPref val="0"/>
          <dgm:bulletEnabled val="1"/>
        </dgm:presLayoutVars>
      </dgm:prSet>
      <dgm:spPr/>
    </dgm:pt>
    <dgm:pt modelId="{753DD544-83A4-4F0E-ABA4-EAEC9449A808}" type="pres">
      <dgm:prSet presAssocID="{A0A8BE7E-B8D5-46A4-90AE-EE7529F90F49}" presName="L2TextContainer" presStyleLbl="bgAccFollowNode1" presStyleIdx="1" presStyleCnt="4"/>
      <dgm:spPr/>
    </dgm:pt>
    <dgm:pt modelId="{D6F6B9E3-E401-4723-9B6E-B73EF4330666}" type="pres">
      <dgm:prSet presAssocID="{A0A8BE7E-B8D5-46A4-90AE-EE7529F90F49}" presName="FlexibleEmptyPlaceHolder" presStyleCnt="0"/>
      <dgm:spPr/>
    </dgm:pt>
    <dgm:pt modelId="{24D01CAB-CE29-4181-A404-500DF6CFC631}" type="pres">
      <dgm:prSet presAssocID="{A0A8BE7E-B8D5-46A4-90AE-EE7529F90F49}" presName="ConnectLine" presStyleLbl="alignNode1" presStyleIdx="1"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760BE218-DD27-45A8-88FF-FB6EE8C557DD}" type="pres">
      <dgm:prSet presAssocID="{A0A8BE7E-B8D5-46A4-90AE-EE7529F90F49}" presName="ConnectorPoint"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95B5DC4B-8CC1-49F8-AEAE-8C888C06B28F}" type="pres">
      <dgm:prSet presAssocID="{A0A8BE7E-B8D5-46A4-90AE-EE7529F90F49}" presName="EmptyPlaceHolder" presStyleCnt="0"/>
      <dgm:spPr/>
    </dgm:pt>
    <dgm:pt modelId="{E8A01728-0C9A-42E7-B707-48AEEA8CC6F6}" type="pres">
      <dgm:prSet presAssocID="{E9AFD40E-801A-4969-933F-4DA2A7752497}" presName="spaceBetweenRectangles" presStyleCnt="0"/>
      <dgm:spPr/>
    </dgm:pt>
    <dgm:pt modelId="{9DB41771-D950-465F-AE77-E45A1C2FF00D}" type="pres">
      <dgm:prSet presAssocID="{DA24871A-07CA-4467-B38B-AA67E172A9CA}" presName="composite" presStyleCnt="0"/>
      <dgm:spPr/>
    </dgm:pt>
    <dgm:pt modelId="{3FA33D74-274D-42F8-A053-C4E92C26E05F}" type="pres">
      <dgm:prSet presAssocID="{DA24871A-07CA-4467-B38B-AA67E172A9CA}" presName="L1TextContainer" presStyleLbl="revTx" presStyleIdx="2" presStyleCnt="4">
        <dgm:presLayoutVars>
          <dgm:chMax val="1"/>
          <dgm:chPref val="1"/>
          <dgm:bulletEnabled val="1"/>
        </dgm:presLayoutVars>
      </dgm:prSet>
      <dgm:spPr/>
    </dgm:pt>
    <dgm:pt modelId="{39C9A93B-7CC0-4D50-99AA-1DE33C206AE4}" type="pres">
      <dgm:prSet presAssocID="{DA24871A-07CA-4467-B38B-AA67E172A9CA}" presName="L2TextContainerWrapper" presStyleCnt="0">
        <dgm:presLayoutVars>
          <dgm:chMax val="0"/>
          <dgm:chPref val="0"/>
          <dgm:bulletEnabled val="1"/>
        </dgm:presLayoutVars>
      </dgm:prSet>
      <dgm:spPr/>
    </dgm:pt>
    <dgm:pt modelId="{46FA49F8-4698-44F7-839E-622FE16BD300}" type="pres">
      <dgm:prSet presAssocID="{DA24871A-07CA-4467-B38B-AA67E172A9CA}" presName="L2TextContainer" presStyleLbl="bgAccFollowNode1" presStyleIdx="2" presStyleCnt="4"/>
      <dgm:spPr/>
    </dgm:pt>
    <dgm:pt modelId="{17B52167-6BCD-4824-86C8-C1AA5A7D944E}" type="pres">
      <dgm:prSet presAssocID="{DA24871A-07CA-4467-B38B-AA67E172A9CA}" presName="FlexibleEmptyPlaceHolder" presStyleCnt="0"/>
      <dgm:spPr/>
    </dgm:pt>
    <dgm:pt modelId="{348842DE-4B42-4E95-8163-229AAEA1D47E}" type="pres">
      <dgm:prSet presAssocID="{DA24871A-07CA-4467-B38B-AA67E172A9CA}" presName="ConnectLine" presStyleLbl="alignNode1" presStyleIdx="2"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1FBDED96-FC89-4AEA-BCDE-3EBA7737AC44}" type="pres">
      <dgm:prSet presAssocID="{DA24871A-07CA-4467-B38B-AA67E172A9CA}" presName="ConnectorPoint"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47B9599E-12C6-482D-9026-C0271F63B449}" type="pres">
      <dgm:prSet presAssocID="{DA24871A-07CA-4467-B38B-AA67E172A9CA}" presName="EmptyPlaceHolder" presStyleCnt="0"/>
      <dgm:spPr/>
    </dgm:pt>
    <dgm:pt modelId="{617266D0-75A7-4A75-89D5-E83E5089A85A}" type="pres">
      <dgm:prSet presAssocID="{0AE48021-30D2-4016-B6A0-191A638FBFEA}" presName="spaceBetweenRectangles" presStyleCnt="0"/>
      <dgm:spPr/>
    </dgm:pt>
    <dgm:pt modelId="{92DF3612-D78E-4855-80FC-3304F8A3AFAC}" type="pres">
      <dgm:prSet presAssocID="{EE79371C-39CD-400B-9D33-EF1007EC02DB}" presName="composite" presStyleCnt="0"/>
      <dgm:spPr/>
    </dgm:pt>
    <dgm:pt modelId="{153968EB-D861-4409-9C72-45B0F54F4790}" type="pres">
      <dgm:prSet presAssocID="{EE79371C-39CD-400B-9D33-EF1007EC02DB}" presName="L1TextContainer" presStyleLbl="revTx" presStyleIdx="3" presStyleCnt="4">
        <dgm:presLayoutVars>
          <dgm:chMax val="1"/>
          <dgm:chPref val="1"/>
          <dgm:bulletEnabled val="1"/>
        </dgm:presLayoutVars>
      </dgm:prSet>
      <dgm:spPr/>
    </dgm:pt>
    <dgm:pt modelId="{49D7AA5A-2F38-4D2E-B5D3-1F1B37190A58}" type="pres">
      <dgm:prSet presAssocID="{EE79371C-39CD-400B-9D33-EF1007EC02DB}" presName="L2TextContainerWrapper" presStyleCnt="0">
        <dgm:presLayoutVars>
          <dgm:chMax val="0"/>
          <dgm:chPref val="0"/>
          <dgm:bulletEnabled val="1"/>
        </dgm:presLayoutVars>
      </dgm:prSet>
      <dgm:spPr/>
    </dgm:pt>
    <dgm:pt modelId="{F2328E8C-7326-467B-8EEC-7D552282A311}" type="pres">
      <dgm:prSet presAssocID="{EE79371C-39CD-400B-9D33-EF1007EC02DB}" presName="L2TextContainer" presStyleLbl="bgAccFollowNode1" presStyleIdx="3" presStyleCnt="4"/>
      <dgm:spPr/>
    </dgm:pt>
    <dgm:pt modelId="{4E6C500C-EC99-4D7F-AB38-0ABFF48533E4}" type="pres">
      <dgm:prSet presAssocID="{EE79371C-39CD-400B-9D33-EF1007EC02DB}" presName="FlexibleEmptyPlaceHolder" presStyleCnt="0"/>
      <dgm:spPr/>
    </dgm:pt>
    <dgm:pt modelId="{AA1689D9-999A-4CC2-B18D-61FDBFDEA2FE}" type="pres">
      <dgm:prSet presAssocID="{EE79371C-39CD-400B-9D33-EF1007EC02DB}" presName="ConnectLine" presStyleLbl="alignNode1" presStyleIdx="3" presStyleCnt="4"/>
      <dgm:spPr>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gm:spPr>
    </dgm:pt>
    <dgm:pt modelId="{CC4BCAAE-8BB5-4376-83C4-95C82BC6042F}" type="pres">
      <dgm:prSet presAssocID="{EE79371C-39CD-400B-9D33-EF1007EC02DB}" presName="ConnectorPoint"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ED61F840-DF7F-4052-93ED-88AE31A57572}" type="pres">
      <dgm:prSet presAssocID="{EE79371C-39CD-400B-9D33-EF1007EC02DB}" presName="EmptyPlaceHolder" presStyleCnt="0"/>
      <dgm:spPr/>
    </dgm:pt>
  </dgm:ptLst>
  <dgm:cxnLst>
    <dgm:cxn modelId="{8DF98600-0210-4AD4-BAF8-0E78353EFCDB}" type="presOf" srcId="{A0A8BE7E-B8D5-46A4-90AE-EE7529F90F49}" destId="{F5CFFD82-1DFD-41D5-8524-D8BEE5231C8E}" srcOrd="0" destOrd="0" presId="urn:microsoft.com/office/officeart/2017/3/layout/HorizontalPathTimeline"/>
    <dgm:cxn modelId="{4EA4E217-5252-412E-8F78-746605DD38CD}" srcId="{EE79371C-39CD-400B-9D33-EF1007EC02DB}" destId="{86AEF635-84CA-4742-B6E3-25384C83759F}" srcOrd="0" destOrd="0" parTransId="{101BFBFB-408D-4A1F-8C66-4B99F3915620}" sibTransId="{0070A250-D747-4D36-A607-DFEBFB5ED2CD}"/>
    <dgm:cxn modelId="{180E7E19-5D57-490A-B057-AD728ED8098A}" srcId="{FC337610-66D4-4DC5-9794-C2818791F58D}" destId="{83C012E0-12C3-4F39-89A9-3731190D4FE9}" srcOrd="0" destOrd="0" parTransId="{E69B848F-7D0B-4709-B90C-E44CF5F432E6}" sibTransId="{1E4E0DD2-7E0F-4A70-91B2-B5F1FED6BE0D}"/>
    <dgm:cxn modelId="{A8F92A22-14E2-497F-8909-C9A4F1580BE6}" type="presOf" srcId="{58ED74A8-5E0C-41C8-A3FD-2721BA67D3C1}" destId="{753DD544-83A4-4F0E-ABA4-EAEC9449A808}" srcOrd="0" destOrd="0" presId="urn:microsoft.com/office/officeart/2017/3/layout/HorizontalPathTimeline"/>
    <dgm:cxn modelId="{7ED70E3F-C46B-4DF2-BAD0-FF3BFA9A6B05}" type="presOf" srcId="{FC337610-66D4-4DC5-9794-C2818791F58D}" destId="{AFE1C161-B731-4984-BE8B-E168FEAF0FD8}" srcOrd="0" destOrd="0" presId="urn:microsoft.com/office/officeart/2017/3/layout/HorizontalPathTimeline"/>
    <dgm:cxn modelId="{D44FED42-FA3F-4D48-8581-7F9E16FDD3C0}" type="presOf" srcId="{D9903DD4-0753-4A25-BC3C-A7983737887A}" destId="{040B184F-4442-4D85-AC92-C631DAC250F4}" srcOrd="0" destOrd="0" presId="urn:microsoft.com/office/officeart/2017/3/layout/HorizontalPathTimeline"/>
    <dgm:cxn modelId="{F5A09547-7411-4A05-AA73-CE9BA6836ABC}" srcId="{FC337610-66D4-4DC5-9794-C2818791F58D}" destId="{A0A8BE7E-B8D5-46A4-90AE-EE7529F90F49}" srcOrd="1" destOrd="0" parTransId="{978AA4BE-2B1F-4C05-9039-9316DC1AFCA2}" sibTransId="{E9AFD40E-801A-4969-933F-4DA2A7752497}"/>
    <dgm:cxn modelId="{DCE3F670-3F7D-43EB-8C73-00C1395B33DE}" srcId="{FC337610-66D4-4DC5-9794-C2818791F58D}" destId="{DA24871A-07CA-4467-B38B-AA67E172A9CA}" srcOrd="2" destOrd="0" parTransId="{6038AA25-0398-4147-975A-F3847887B494}" sibTransId="{0AE48021-30D2-4016-B6A0-191A638FBFEA}"/>
    <dgm:cxn modelId="{E595BA72-C2BC-42C0-ABAA-BC2DE8F2B891}" srcId="{DA24871A-07CA-4467-B38B-AA67E172A9CA}" destId="{993C5DF7-C047-48C1-ABF5-B299E821879A}" srcOrd="0" destOrd="0" parTransId="{E7428B9A-33BF-479D-ACE9-52427A9D2D29}" sibTransId="{97C3A7AB-4C22-4395-9B28-8719645A66D3}"/>
    <dgm:cxn modelId="{2E9874A6-0152-47C7-84F5-FAB8E4F4203C}" type="presOf" srcId="{DA24871A-07CA-4467-B38B-AA67E172A9CA}" destId="{3FA33D74-274D-42F8-A053-C4E92C26E05F}" srcOrd="0" destOrd="0" presId="urn:microsoft.com/office/officeart/2017/3/layout/HorizontalPathTimeline"/>
    <dgm:cxn modelId="{B7A576AB-884F-4023-BF0C-85CA3149F8BD}" srcId="{A0A8BE7E-B8D5-46A4-90AE-EE7529F90F49}" destId="{58ED74A8-5E0C-41C8-A3FD-2721BA67D3C1}" srcOrd="0" destOrd="0" parTransId="{40A864E9-7F7A-4B77-AFD0-63126F15369C}" sibTransId="{A93636C7-C06B-4476-8673-D2265EBE7D2E}"/>
    <dgm:cxn modelId="{EDDAA4BF-7341-45CA-97CC-ABD48BE8C5D0}" type="presOf" srcId="{83C012E0-12C3-4F39-89A9-3731190D4FE9}" destId="{EC356A37-9659-4542-B7A3-338B2505F332}" srcOrd="0" destOrd="0" presId="urn:microsoft.com/office/officeart/2017/3/layout/HorizontalPathTimeline"/>
    <dgm:cxn modelId="{46A762CD-54E2-4F5F-AC27-67A40F70CE1E}" srcId="{83C012E0-12C3-4F39-89A9-3731190D4FE9}" destId="{D9903DD4-0753-4A25-BC3C-A7983737887A}" srcOrd="0" destOrd="0" parTransId="{600BA905-0921-4069-A46D-B274C3B36155}" sibTransId="{70649073-107B-4EBD-8E7C-DEEF59C7F5D4}"/>
    <dgm:cxn modelId="{A0F06DE1-7FEE-4B96-8D8F-BCB17ECACBCF}" type="presOf" srcId="{86AEF635-84CA-4742-B6E3-25384C83759F}" destId="{F2328E8C-7326-467B-8EEC-7D552282A311}" srcOrd="0" destOrd="0" presId="urn:microsoft.com/office/officeart/2017/3/layout/HorizontalPathTimeline"/>
    <dgm:cxn modelId="{DEA38AE4-6191-4D26-BB4D-07D54FC189A2}" type="presOf" srcId="{EE79371C-39CD-400B-9D33-EF1007EC02DB}" destId="{153968EB-D861-4409-9C72-45B0F54F4790}" srcOrd="0" destOrd="0" presId="urn:microsoft.com/office/officeart/2017/3/layout/HorizontalPathTimeline"/>
    <dgm:cxn modelId="{C3C90BE7-337A-4D0D-8E06-46BF6EAFBD3C}" srcId="{FC337610-66D4-4DC5-9794-C2818791F58D}" destId="{EE79371C-39CD-400B-9D33-EF1007EC02DB}" srcOrd="3" destOrd="0" parTransId="{DFF01650-B83E-44C1-9D1C-0E5938500A72}" sibTransId="{0A3EA895-F416-4BF0-B23E-248D5AAC9CE4}"/>
    <dgm:cxn modelId="{8FA596F6-786F-4B5C-818C-46E03B86038E}" type="presOf" srcId="{993C5DF7-C047-48C1-ABF5-B299E821879A}" destId="{46FA49F8-4698-44F7-839E-622FE16BD300}" srcOrd="0" destOrd="0" presId="urn:microsoft.com/office/officeart/2017/3/layout/HorizontalPathTimeline"/>
    <dgm:cxn modelId="{0935D49C-6AAB-44BD-8ACB-FC6941B6B760}" type="presParOf" srcId="{AFE1C161-B731-4984-BE8B-E168FEAF0FD8}" destId="{8259C5E8-E8E2-4F30-B2B4-871C6B97112F}" srcOrd="0" destOrd="0" presId="urn:microsoft.com/office/officeart/2017/3/layout/HorizontalPathTimeline"/>
    <dgm:cxn modelId="{6F3968E0-3628-4F9A-9D09-3EB81A84B296}" type="presParOf" srcId="{AFE1C161-B731-4984-BE8B-E168FEAF0FD8}" destId="{8C538222-8FF8-475A-9C2E-FF39B0EEB029}" srcOrd="1" destOrd="0" presId="urn:microsoft.com/office/officeart/2017/3/layout/HorizontalPathTimeline"/>
    <dgm:cxn modelId="{806F12B0-0155-4DB9-81AF-E2811A142083}" type="presParOf" srcId="{8C538222-8FF8-475A-9C2E-FF39B0EEB029}" destId="{6E0A202D-5C7E-4354-853F-BE0194B363D3}" srcOrd="0" destOrd="0" presId="urn:microsoft.com/office/officeart/2017/3/layout/HorizontalPathTimeline"/>
    <dgm:cxn modelId="{387AC8E8-3860-4EEF-B006-DC62371CAE3E}" type="presParOf" srcId="{6E0A202D-5C7E-4354-853F-BE0194B363D3}" destId="{EC356A37-9659-4542-B7A3-338B2505F332}" srcOrd="0" destOrd="0" presId="urn:microsoft.com/office/officeart/2017/3/layout/HorizontalPathTimeline"/>
    <dgm:cxn modelId="{CCF2F9D7-645E-4032-A55B-54BA7AD7BD77}" type="presParOf" srcId="{6E0A202D-5C7E-4354-853F-BE0194B363D3}" destId="{F40994B7-BC94-4D40-A855-982153ECE7D7}" srcOrd="1" destOrd="0" presId="urn:microsoft.com/office/officeart/2017/3/layout/HorizontalPathTimeline"/>
    <dgm:cxn modelId="{78F3777F-D76B-4979-AE8E-0C46F9D53EA0}" type="presParOf" srcId="{F40994B7-BC94-4D40-A855-982153ECE7D7}" destId="{040B184F-4442-4D85-AC92-C631DAC250F4}" srcOrd="0" destOrd="0" presId="urn:microsoft.com/office/officeart/2017/3/layout/HorizontalPathTimeline"/>
    <dgm:cxn modelId="{3174CBF1-2582-4B95-BD3A-CFAD7412C666}" type="presParOf" srcId="{F40994B7-BC94-4D40-A855-982153ECE7D7}" destId="{CBE3FC11-0B7B-445D-970A-F7175B75C789}" srcOrd="1" destOrd="0" presId="urn:microsoft.com/office/officeart/2017/3/layout/HorizontalPathTimeline"/>
    <dgm:cxn modelId="{DE5DCC85-C24C-4D08-AFDD-717E8AADDF40}" type="presParOf" srcId="{6E0A202D-5C7E-4354-853F-BE0194B363D3}" destId="{40CC8233-901B-4B86-98CC-A7DCAEC197F5}" srcOrd="2" destOrd="0" presId="urn:microsoft.com/office/officeart/2017/3/layout/HorizontalPathTimeline"/>
    <dgm:cxn modelId="{D22133F9-927D-4637-90B9-FBB5D0A98655}" type="presParOf" srcId="{6E0A202D-5C7E-4354-853F-BE0194B363D3}" destId="{668991B4-1082-44B3-AFE3-DAFDCA78362E}" srcOrd="3" destOrd="0" presId="urn:microsoft.com/office/officeart/2017/3/layout/HorizontalPathTimeline"/>
    <dgm:cxn modelId="{AFE49CC1-ACCD-40E2-BCDF-81FF41A072E3}" type="presParOf" srcId="{6E0A202D-5C7E-4354-853F-BE0194B363D3}" destId="{FA7D459F-B12C-455D-BC89-55B7C4FBD4B0}" srcOrd="4" destOrd="0" presId="urn:microsoft.com/office/officeart/2017/3/layout/HorizontalPathTimeline"/>
    <dgm:cxn modelId="{96BABCD7-6A01-43D3-A041-533EBD7A82F3}" type="presParOf" srcId="{8C538222-8FF8-475A-9C2E-FF39B0EEB029}" destId="{741A6248-8E87-4F80-BD04-0D739339DB1B}" srcOrd="1" destOrd="0" presId="urn:microsoft.com/office/officeart/2017/3/layout/HorizontalPathTimeline"/>
    <dgm:cxn modelId="{FB246351-6DBE-4B6B-B3D5-C6E0157295F1}" type="presParOf" srcId="{8C538222-8FF8-475A-9C2E-FF39B0EEB029}" destId="{472241F4-4A17-441A-AB96-E19F097EF666}" srcOrd="2" destOrd="0" presId="urn:microsoft.com/office/officeart/2017/3/layout/HorizontalPathTimeline"/>
    <dgm:cxn modelId="{E81A8B0A-3C31-4386-8C8D-B44603061D83}" type="presParOf" srcId="{472241F4-4A17-441A-AB96-E19F097EF666}" destId="{F5CFFD82-1DFD-41D5-8524-D8BEE5231C8E}" srcOrd="0" destOrd="0" presId="urn:microsoft.com/office/officeart/2017/3/layout/HorizontalPathTimeline"/>
    <dgm:cxn modelId="{58309D09-28A5-41CD-AB5B-AAF713AD9B73}" type="presParOf" srcId="{472241F4-4A17-441A-AB96-E19F097EF666}" destId="{1F786784-F0E7-4DF5-A3C0-F8DCA61D5FFE}" srcOrd="1" destOrd="0" presId="urn:microsoft.com/office/officeart/2017/3/layout/HorizontalPathTimeline"/>
    <dgm:cxn modelId="{DE223EE1-CC6B-4927-9453-FCF4B6D91EDF}" type="presParOf" srcId="{1F786784-F0E7-4DF5-A3C0-F8DCA61D5FFE}" destId="{753DD544-83A4-4F0E-ABA4-EAEC9449A808}" srcOrd="0" destOrd="0" presId="urn:microsoft.com/office/officeart/2017/3/layout/HorizontalPathTimeline"/>
    <dgm:cxn modelId="{8D99DF51-007E-4419-A206-053F4D5FE913}" type="presParOf" srcId="{1F786784-F0E7-4DF5-A3C0-F8DCA61D5FFE}" destId="{D6F6B9E3-E401-4723-9B6E-B73EF4330666}" srcOrd="1" destOrd="0" presId="urn:microsoft.com/office/officeart/2017/3/layout/HorizontalPathTimeline"/>
    <dgm:cxn modelId="{6A53BA21-1CCB-4F2B-AC7B-7CB4F6A8A5D2}" type="presParOf" srcId="{472241F4-4A17-441A-AB96-E19F097EF666}" destId="{24D01CAB-CE29-4181-A404-500DF6CFC631}" srcOrd="2" destOrd="0" presId="urn:microsoft.com/office/officeart/2017/3/layout/HorizontalPathTimeline"/>
    <dgm:cxn modelId="{B7C6EFE6-EE74-44AD-ABBD-5F1753ADE723}" type="presParOf" srcId="{472241F4-4A17-441A-AB96-E19F097EF666}" destId="{760BE218-DD27-45A8-88FF-FB6EE8C557DD}" srcOrd="3" destOrd="0" presId="urn:microsoft.com/office/officeart/2017/3/layout/HorizontalPathTimeline"/>
    <dgm:cxn modelId="{7D54360E-81E7-4B96-96B6-A79A5D53D7AA}" type="presParOf" srcId="{472241F4-4A17-441A-AB96-E19F097EF666}" destId="{95B5DC4B-8CC1-49F8-AEAE-8C888C06B28F}" srcOrd="4" destOrd="0" presId="urn:microsoft.com/office/officeart/2017/3/layout/HorizontalPathTimeline"/>
    <dgm:cxn modelId="{DFCDBFBB-C860-4373-AAFF-D894BF7C1B41}" type="presParOf" srcId="{8C538222-8FF8-475A-9C2E-FF39B0EEB029}" destId="{E8A01728-0C9A-42E7-B707-48AEEA8CC6F6}" srcOrd="3" destOrd="0" presId="urn:microsoft.com/office/officeart/2017/3/layout/HorizontalPathTimeline"/>
    <dgm:cxn modelId="{FD21B715-69BB-4A87-9A99-F2472A3B2242}" type="presParOf" srcId="{8C538222-8FF8-475A-9C2E-FF39B0EEB029}" destId="{9DB41771-D950-465F-AE77-E45A1C2FF00D}" srcOrd="4" destOrd="0" presId="urn:microsoft.com/office/officeart/2017/3/layout/HorizontalPathTimeline"/>
    <dgm:cxn modelId="{2AF2390C-F10B-4E70-B745-B02C281837DF}" type="presParOf" srcId="{9DB41771-D950-465F-AE77-E45A1C2FF00D}" destId="{3FA33D74-274D-42F8-A053-C4E92C26E05F}" srcOrd="0" destOrd="0" presId="urn:microsoft.com/office/officeart/2017/3/layout/HorizontalPathTimeline"/>
    <dgm:cxn modelId="{7DA26E0F-17FF-42BE-BCEC-D41DBBE3B7FF}" type="presParOf" srcId="{9DB41771-D950-465F-AE77-E45A1C2FF00D}" destId="{39C9A93B-7CC0-4D50-99AA-1DE33C206AE4}" srcOrd="1" destOrd="0" presId="urn:microsoft.com/office/officeart/2017/3/layout/HorizontalPathTimeline"/>
    <dgm:cxn modelId="{6B5E3B61-8694-4C32-ADBF-9FC563FFFA6B}" type="presParOf" srcId="{39C9A93B-7CC0-4D50-99AA-1DE33C206AE4}" destId="{46FA49F8-4698-44F7-839E-622FE16BD300}" srcOrd="0" destOrd="0" presId="urn:microsoft.com/office/officeart/2017/3/layout/HorizontalPathTimeline"/>
    <dgm:cxn modelId="{F077183B-CF05-4418-B793-E0CECFCC3D8B}" type="presParOf" srcId="{39C9A93B-7CC0-4D50-99AA-1DE33C206AE4}" destId="{17B52167-6BCD-4824-86C8-C1AA5A7D944E}" srcOrd="1" destOrd="0" presId="urn:microsoft.com/office/officeart/2017/3/layout/HorizontalPathTimeline"/>
    <dgm:cxn modelId="{587259A6-7682-4544-B0B6-024364F019A5}" type="presParOf" srcId="{9DB41771-D950-465F-AE77-E45A1C2FF00D}" destId="{348842DE-4B42-4E95-8163-229AAEA1D47E}" srcOrd="2" destOrd="0" presId="urn:microsoft.com/office/officeart/2017/3/layout/HorizontalPathTimeline"/>
    <dgm:cxn modelId="{B0EF7CFB-3E32-4680-8121-EA27C708DC5B}" type="presParOf" srcId="{9DB41771-D950-465F-AE77-E45A1C2FF00D}" destId="{1FBDED96-FC89-4AEA-BCDE-3EBA7737AC44}" srcOrd="3" destOrd="0" presId="urn:microsoft.com/office/officeart/2017/3/layout/HorizontalPathTimeline"/>
    <dgm:cxn modelId="{6E216DFD-7D7C-4479-A0DF-BE2629F21FD5}" type="presParOf" srcId="{9DB41771-D950-465F-AE77-E45A1C2FF00D}" destId="{47B9599E-12C6-482D-9026-C0271F63B449}" srcOrd="4" destOrd="0" presId="urn:microsoft.com/office/officeart/2017/3/layout/HorizontalPathTimeline"/>
    <dgm:cxn modelId="{D95E6123-7FBC-4C62-9D9E-24805303F19A}" type="presParOf" srcId="{8C538222-8FF8-475A-9C2E-FF39B0EEB029}" destId="{617266D0-75A7-4A75-89D5-E83E5089A85A}" srcOrd="5" destOrd="0" presId="urn:microsoft.com/office/officeart/2017/3/layout/HorizontalPathTimeline"/>
    <dgm:cxn modelId="{556AA277-CFB5-40DF-9452-17840BCA007C}" type="presParOf" srcId="{8C538222-8FF8-475A-9C2E-FF39B0EEB029}" destId="{92DF3612-D78E-4855-80FC-3304F8A3AFAC}" srcOrd="6" destOrd="0" presId="urn:microsoft.com/office/officeart/2017/3/layout/HorizontalPathTimeline"/>
    <dgm:cxn modelId="{6CCF14CA-5E93-45E6-B9C8-AFE424EA1904}" type="presParOf" srcId="{92DF3612-D78E-4855-80FC-3304F8A3AFAC}" destId="{153968EB-D861-4409-9C72-45B0F54F4790}" srcOrd="0" destOrd="0" presId="urn:microsoft.com/office/officeart/2017/3/layout/HorizontalPathTimeline"/>
    <dgm:cxn modelId="{06C21235-BF68-41F7-A2FE-65C7969C908E}" type="presParOf" srcId="{92DF3612-D78E-4855-80FC-3304F8A3AFAC}" destId="{49D7AA5A-2F38-4D2E-B5D3-1F1B37190A58}" srcOrd="1" destOrd="0" presId="urn:microsoft.com/office/officeart/2017/3/layout/HorizontalPathTimeline"/>
    <dgm:cxn modelId="{BF3EEB7E-089F-41CA-910F-A99E23EAA936}" type="presParOf" srcId="{49D7AA5A-2F38-4D2E-B5D3-1F1B37190A58}" destId="{F2328E8C-7326-467B-8EEC-7D552282A311}" srcOrd="0" destOrd="0" presId="urn:microsoft.com/office/officeart/2017/3/layout/HorizontalPathTimeline"/>
    <dgm:cxn modelId="{C7BBB798-4283-46DD-9438-A18CFF6566DA}" type="presParOf" srcId="{49D7AA5A-2F38-4D2E-B5D3-1F1B37190A58}" destId="{4E6C500C-EC99-4D7F-AB38-0ABFF48533E4}" srcOrd="1" destOrd="0" presId="urn:microsoft.com/office/officeart/2017/3/layout/HorizontalPathTimeline"/>
    <dgm:cxn modelId="{F799E143-8DEA-4009-A124-644C25B640F4}" type="presParOf" srcId="{92DF3612-D78E-4855-80FC-3304F8A3AFAC}" destId="{AA1689D9-999A-4CC2-B18D-61FDBFDEA2FE}" srcOrd="2" destOrd="0" presId="urn:microsoft.com/office/officeart/2017/3/layout/HorizontalPathTimeline"/>
    <dgm:cxn modelId="{1250BB4D-20CE-4EA8-8E75-1B9BC4BCE2B6}" type="presParOf" srcId="{92DF3612-D78E-4855-80FC-3304F8A3AFAC}" destId="{CC4BCAAE-8BB5-4376-83C4-95C82BC6042F}" srcOrd="3" destOrd="0" presId="urn:microsoft.com/office/officeart/2017/3/layout/HorizontalPathTimeline"/>
    <dgm:cxn modelId="{25595586-907B-4DC6-A96B-E84488B17B59}" type="presParOf" srcId="{92DF3612-D78E-4855-80FC-3304F8A3AFAC}" destId="{ED61F840-DF7F-4052-93ED-88AE31A57572}" srcOrd="4" destOrd="0" presId="urn:microsoft.com/office/officeart/2017/3/layout/HorizontalPath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216E63D-CBE1-47D1-971D-D19E0E8A8FC3}" type="doc">
      <dgm:prSet loTypeId="urn:diagrams.loki3.com/BracketList" loCatId="list" qsTypeId="urn:microsoft.com/office/officeart/2005/8/quickstyle/simple1" qsCatId="simple" csTypeId="urn:microsoft.com/office/officeart/2005/8/colors/colorful1" csCatId="colorful" phldr="1"/>
      <dgm:spPr/>
      <dgm:t>
        <a:bodyPr/>
        <a:lstStyle/>
        <a:p>
          <a:endParaRPr lang="en-US"/>
        </a:p>
      </dgm:t>
    </dgm:pt>
    <dgm:pt modelId="{A134D086-EB35-479B-BCB2-A4FC4CA30380}">
      <dgm:prSet phldrT="[Text]"/>
      <dgm:spPr/>
      <dgm:t>
        <a:bodyPr/>
        <a:lstStyle/>
        <a:p>
          <a:pPr algn="ctr"/>
          <a:r>
            <a:rPr lang="en-US" b="1" dirty="0">
              <a:solidFill>
                <a:schemeClr val="accent2"/>
              </a:solidFill>
            </a:rPr>
            <a:t>Use of AI by companies and organizations</a:t>
          </a:r>
        </a:p>
      </dgm:t>
    </dgm:pt>
    <dgm:pt modelId="{6A8DC8BF-72FC-408B-9777-5DEC76AF5B6B}" type="parTrans" cxnId="{7CEC442A-C2AF-454D-87FF-C23BAF698F33}">
      <dgm:prSet/>
      <dgm:spPr/>
      <dgm:t>
        <a:bodyPr/>
        <a:lstStyle/>
        <a:p>
          <a:endParaRPr lang="en-US"/>
        </a:p>
      </dgm:t>
    </dgm:pt>
    <dgm:pt modelId="{6AFF4D62-BF0A-4087-88EC-F409FDBD1BE2}" type="sibTrans" cxnId="{7CEC442A-C2AF-454D-87FF-C23BAF698F33}">
      <dgm:prSet/>
      <dgm:spPr/>
      <dgm:t>
        <a:bodyPr/>
        <a:lstStyle/>
        <a:p>
          <a:endParaRPr lang="en-US"/>
        </a:p>
      </dgm:t>
    </dgm:pt>
    <dgm:pt modelId="{50A2CA05-A47E-40F3-8C4C-B78F6A4D8A93}">
      <dgm:prSet phldrT="[Text]"/>
      <dgm:spPr/>
      <dgm:t>
        <a:bodyPr/>
        <a:lstStyle/>
        <a:p>
          <a:r>
            <a:rPr lang="en-US" dirty="0"/>
            <a:t>Ensure safety</a:t>
          </a:r>
        </a:p>
      </dgm:t>
    </dgm:pt>
    <dgm:pt modelId="{972F3A07-87E8-4DF5-B140-25220A30A866}" type="parTrans" cxnId="{C897491D-D49B-42ED-B73D-65D229C9A4E3}">
      <dgm:prSet/>
      <dgm:spPr/>
      <dgm:t>
        <a:bodyPr/>
        <a:lstStyle/>
        <a:p>
          <a:endParaRPr lang="en-US"/>
        </a:p>
      </dgm:t>
    </dgm:pt>
    <dgm:pt modelId="{BA81BC62-DCBA-40DB-875F-1F73DB782AC3}" type="sibTrans" cxnId="{C897491D-D49B-42ED-B73D-65D229C9A4E3}">
      <dgm:prSet/>
      <dgm:spPr/>
      <dgm:t>
        <a:bodyPr/>
        <a:lstStyle/>
        <a:p>
          <a:endParaRPr lang="en-US"/>
        </a:p>
      </dgm:t>
    </dgm:pt>
    <dgm:pt modelId="{51939334-B253-4E2C-A961-454675F260AC}">
      <dgm:prSet phldrT="[Text]"/>
      <dgm:spPr/>
      <dgm:t>
        <a:bodyPr/>
        <a:lstStyle/>
        <a:p>
          <a:pPr algn="ctr"/>
          <a:r>
            <a:rPr lang="en-US" b="1" dirty="0"/>
            <a:t>Protect individuals</a:t>
          </a:r>
        </a:p>
      </dgm:t>
    </dgm:pt>
    <dgm:pt modelId="{4AFA6AEB-BCD9-4F5F-9068-42B083C22026}" type="parTrans" cxnId="{6D4ADBD1-3B85-484C-BC10-C606F9CA9CD4}">
      <dgm:prSet/>
      <dgm:spPr/>
      <dgm:t>
        <a:bodyPr/>
        <a:lstStyle/>
        <a:p>
          <a:endParaRPr lang="en-US"/>
        </a:p>
      </dgm:t>
    </dgm:pt>
    <dgm:pt modelId="{4CBC84A2-4E3F-4055-8A4C-FF0DE0CC39D6}" type="sibTrans" cxnId="{6D4ADBD1-3B85-484C-BC10-C606F9CA9CD4}">
      <dgm:prSet/>
      <dgm:spPr/>
      <dgm:t>
        <a:bodyPr/>
        <a:lstStyle/>
        <a:p>
          <a:endParaRPr lang="en-US"/>
        </a:p>
      </dgm:t>
    </dgm:pt>
    <dgm:pt modelId="{BCFEFF8C-3EC3-4EF4-9708-A267F78227B6}">
      <dgm:prSet phldrT="[Text]"/>
      <dgm:spPr/>
      <dgm:t>
        <a:bodyPr/>
        <a:lstStyle/>
        <a:p>
          <a:r>
            <a:rPr lang="en-US" dirty="0"/>
            <a:t>Uphold human rights and values</a:t>
          </a:r>
        </a:p>
      </dgm:t>
    </dgm:pt>
    <dgm:pt modelId="{8EA3966C-3C08-43B2-B785-21F4C2296D52}" type="parTrans" cxnId="{4A80B58A-034F-41E4-A660-1AB32370363A}">
      <dgm:prSet/>
      <dgm:spPr/>
      <dgm:t>
        <a:bodyPr/>
        <a:lstStyle/>
        <a:p>
          <a:endParaRPr lang="en-US"/>
        </a:p>
      </dgm:t>
    </dgm:pt>
    <dgm:pt modelId="{3EE3E378-4E2A-4458-813D-AD3CC9A87D62}" type="sibTrans" cxnId="{4A80B58A-034F-41E4-A660-1AB32370363A}">
      <dgm:prSet/>
      <dgm:spPr/>
      <dgm:t>
        <a:bodyPr/>
        <a:lstStyle/>
        <a:p>
          <a:endParaRPr lang="en-US"/>
        </a:p>
      </dgm:t>
    </dgm:pt>
    <dgm:pt modelId="{FA18C506-4982-4A60-B328-FFB50BBB8D9A}">
      <dgm:prSet/>
      <dgm:spPr/>
      <dgm:t>
        <a:bodyPr/>
        <a:lstStyle/>
        <a:p>
          <a:r>
            <a:rPr lang="en-US" dirty="0"/>
            <a:t>Limit harmful uses of AI</a:t>
          </a:r>
        </a:p>
      </dgm:t>
    </dgm:pt>
    <dgm:pt modelId="{1BBEEB0C-E1FC-4957-B570-1B8386860D04}" type="parTrans" cxnId="{A45E9513-6311-4604-94BB-9498BF16A7AB}">
      <dgm:prSet/>
      <dgm:spPr/>
      <dgm:t>
        <a:bodyPr/>
        <a:lstStyle/>
        <a:p>
          <a:endParaRPr lang="en-US"/>
        </a:p>
      </dgm:t>
    </dgm:pt>
    <dgm:pt modelId="{CCEB5C56-45B1-4819-8FE7-B7F6DE13403D}" type="sibTrans" cxnId="{A45E9513-6311-4604-94BB-9498BF16A7AB}">
      <dgm:prSet/>
      <dgm:spPr/>
      <dgm:t>
        <a:bodyPr/>
        <a:lstStyle/>
        <a:p>
          <a:endParaRPr lang="en-US"/>
        </a:p>
      </dgm:t>
    </dgm:pt>
    <dgm:pt modelId="{F13E7D06-81FA-4558-88D5-47C5103BB0AA}">
      <dgm:prSet/>
      <dgm:spPr/>
      <dgm:t>
        <a:bodyPr/>
        <a:lstStyle/>
        <a:p>
          <a:r>
            <a:rPr lang="en-US" dirty="0"/>
            <a:t>Establish accountability: Liability?</a:t>
          </a:r>
        </a:p>
      </dgm:t>
    </dgm:pt>
    <dgm:pt modelId="{A59AFFB2-36B6-4D90-A849-EF5335EFBCA7}" type="parTrans" cxnId="{F2974331-80EC-4E40-A076-200B0ADFBCFD}">
      <dgm:prSet/>
      <dgm:spPr/>
      <dgm:t>
        <a:bodyPr/>
        <a:lstStyle/>
        <a:p>
          <a:endParaRPr lang="en-US"/>
        </a:p>
      </dgm:t>
    </dgm:pt>
    <dgm:pt modelId="{B719DB70-2EEE-4BA0-B9BA-9ADF0EE7D77B}" type="sibTrans" cxnId="{F2974331-80EC-4E40-A076-200B0ADFBCFD}">
      <dgm:prSet/>
      <dgm:spPr/>
      <dgm:t>
        <a:bodyPr/>
        <a:lstStyle/>
        <a:p>
          <a:endParaRPr lang="en-US"/>
        </a:p>
      </dgm:t>
    </dgm:pt>
    <dgm:pt modelId="{C4F5E714-86FD-419E-9548-51B334F01070}">
      <dgm:prSet/>
      <dgm:spPr/>
      <dgm:t>
        <a:bodyPr/>
        <a:lstStyle/>
        <a:p>
          <a:r>
            <a:rPr lang="en-US" dirty="0"/>
            <a:t>Avoid concentration of power: Winner-takes-All</a:t>
          </a:r>
        </a:p>
      </dgm:t>
    </dgm:pt>
    <dgm:pt modelId="{E9B8F1A1-CD9B-4EE7-9B6B-9069A697F4D8}" type="parTrans" cxnId="{56EA39BF-610F-4F68-8AB9-471F2510DDD9}">
      <dgm:prSet/>
      <dgm:spPr/>
      <dgm:t>
        <a:bodyPr/>
        <a:lstStyle/>
        <a:p>
          <a:endParaRPr lang="en-US"/>
        </a:p>
      </dgm:t>
    </dgm:pt>
    <dgm:pt modelId="{696E55F1-619B-4E5E-A5D5-D7CBA8BA1847}" type="sibTrans" cxnId="{56EA39BF-610F-4F68-8AB9-471F2510DDD9}">
      <dgm:prSet/>
      <dgm:spPr/>
      <dgm:t>
        <a:bodyPr/>
        <a:lstStyle/>
        <a:p>
          <a:endParaRPr lang="en-US"/>
        </a:p>
      </dgm:t>
    </dgm:pt>
    <dgm:pt modelId="{766CA1A5-C5E8-4632-9D55-A9D543E3C578}">
      <dgm:prSet/>
      <dgm:spPr/>
      <dgm:t>
        <a:bodyPr/>
        <a:lstStyle/>
        <a:p>
          <a:r>
            <a:rPr lang="en-US" dirty="0"/>
            <a:t>Ensure fairness: Equal opportunity/equal impact. Reflect diversity/inclusion</a:t>
          </a:r>
        </a:p>
      </dgm:t>
    </dgm:pt>
    <dgm:pt modelId="{99350BE8-9FFE-425C-9582-6C7A6ECEB773}" type="parTrans" cxnId="{262C51A0-8D81-47B9-A772-5D662C14F2F0}">
      <dgm:prSet/>
      <dgm:spPr/>
      <dgm:t>
        <a:bodyPr/>
        <a:lstStyle/>
        <a:p>
          <a:endParaRPr lang="en-US"/>
        </a:p>
      </dgm:t>
    </dgm:pt>
    <dgm:pt modelId="{CC291EB2-27C2-4888-92BE-C4C82066D92B}" type="sibTrans" cxnId="{262C51A0-8D81-47B9-A772-5D662C14F2F0}">
      <dgm:prSet/>
      <dgm:spPr/>
      <dgm:t>
        <a:bodyPr/>
        <a:lstStyle/>
        <a:p>
          <a:endParaRPr lang="en-US"/>
        </a:p>
      </dgm:t>
    </dgm:pt>
    <dgm:pt modelId="{CB652788-EA98-417F-A48C-01DB7C795291}">
      <dgm:prSet/>
      <dgm:spPr/>
      <dgm:t>
        <a:bodyPr/>
        <a:lstStyle/>
        <a:p>
          <a:r>
            <a:rPr lang="en-US" dirty="0"/>
            <a:t>Provide transparency: Explanations to build trust</a:t>
          </a:r>
        </a:p>
      </dgm:t>
    </dgm:pt>
    <dgm:pt modelId="{C61DF9FB-C5FA-45A1-AB3B-3EAB1101DDC0}" type="parTrans" cxnId="{59AB4109-481B-4565-8B02-CFE2F974F769}">
      <dgm:prSet/>
      <dgm:spPr/>
      <dgm:t>
        <a:bodyPr/>
        <a:lstStyle/>
        <a:p>
          <a:endParaRPr lang="en-US"/>
        </a:p>
      </dgm:t>
    </dgm:pt>
    <dgm:pt modelId="{A6116C51-6B3A-4C7A-BC7F-9C032F57DDAE}" type="sibTrans" cxnId="{59AB4109-481B-4565-8B02-CFE2F974F769}">
      <dgm:prSet/>
      <dgm:spPr/>
      <dgm:t>
        <a:bodyPr/>
        <a:lstStyle/>
        <a:p>
          <a:endParaRPr lang="en-US"/>
        </a:p>
      </dgm:t>
    </dgm:pt>
    <dgm:pt modelId="{C05AB942-1D66-4B04-AECC-C06D4FE21A77}">
      <dgm:prSet/>
      <dgm:spPr/>
      <dgm:t>
        <a:bodyPr/>
        <a:lstStyle/>
        <a:p>
          <a:r>
            <a:rPr lang="en-US" dirty="0"/>
            <a:t>Respect privacy: Surveillance?</a:t>
          </a:r>
        </a:p>
      </dgm:t>
    </dgm:pt>
    <dgm:pt modelId="{9C086E27-EF2A-4457-A530-2C152AD03484}" type="parTrans" cxnId="{5C0B11CA-CFCA-4F8E-982C-65CFAF6F8B95}">
      <dgm:prSet/>
      <dgm:spPr/>
      <dgm:t>
        <a:bodyPr/>
        <a:lstStyle/>
        <a:p>
          <a:endParaRPr lang="en-US"/>
        </a:p>
      </dgm:t>
    </dgm:pt>
    <dgm:pt modelId="{74133B84-C025-4469-A00E-8B97E217C0D3}" type="sibTrans" cxnId="{5C0B11CA-CFCA-4F8E-982C-65CFAF6F8B95}">
      <dgm:prSet/>
      <dgm:spPr/>
      <dgm:t>
        <a:bodyPr/>
        <a:lstStyle/>
        <a:p>
          <a:endParaRPr lang="en-US"/>
        </a:p>
      </dgm:t>
    </dgm:pt>
    <dgm:pt modelId="{F8B930A5-66C0-4899-8B65-AA6F5AE8BAD9}">
      <dgm:prSet/>
      <dgm:spPr/>
      <dgm:t>
        <a:bodyPr/>
        <a:lstStyle/>
        <a:p>
          <a:r>
            <a:rPr lang="en-US" dirty="0"/>
            <a:t>Contemplate implications for employment: Income and purpose.</a:t>
          </a:r>
        </a:p>
      </dgm:t>
    </dgm:pt>
    <dgm:pt modelId="{2C898B08-D713-4D2D-B7C5-B63CEC0F5A23}" type="parTrans" cxnId="{57955240-D45B-4B2F-84EF-8CD7E15D0E0E}">
      <dgm:prSet/>
      <dgm:spPr/>
      <dgm:t>
        <a:bodyPr/>
        <a:lstStyle/>
        <a:p>
          <a:endParaRPr lang="en-US"/>
        </a:p>
      </dgm:t>
    </dgm:pt>
    <dgm:pt modelId="{D4C9A265-8854-47D3-B5D8-0B77CCF2919C}" type="sibTrans" cxnId="{57955240-D45B-4B2F-84EF-8CD7E15D0E0E}">
      <dgm:prSet/>
      <dgm:spPr/>
      <dgm:t>
        <a:bodyPr/>
        <a:lstStyle/>
        <a:p>
          <a:endParaRPr lang="en-US"/>
        </a:p>
      </dgm:t>
    </dgm:pt>
    <dgm:pt modelId="{20CA0817-04D9-4922-976A-7F4BF95F116A}">
      <dgm:prSet/>
      <dgm:spPr/>
      <dgm:t>
        <a:bodyPr/>
        <a:lstStyle/>
        <a:p>
          <a:pPr algn="ctr"/>
          <a:r>
            <a:rPr lang="en-US" b="1" dirty="0">
              <a:solidFill>
                <a:schemeClr val="accent4"/>
              </a:solidFill>
            </a:rPr>
            <a:t>Governance</a:t>
          </a:r>
        </a:p>
      </dgm:t>
    </dgm:pt>
    <dgm:pt modelId="{5C5B9A49-A25E-4746-96A9-A01FB1D43459}" type="parTrans" cxnId="{700CFC25-3097-4A7E-B2F8-A2F53A32A82D}">
      <dgm:prSet/>
      <dgm:spPr/>
      <dgm:t>
        <a:bodyPr/>
        <a:lstStyle/>
        <a:p>
          <a:endParaRPr lang="en-US"/>
        </a:p>
      </dgm:t>
    </dgm:pt>
    <dgm:pt modelId="{745CFCCB-A04A-4037-86FE-61ACC4E6378F}" type="sibTrans" cxnId="{700CFC25-3097-4A7E-B2F8-A2F53A32A82D}">
      <dgm:prSet/>
      <dgm:spPr/>
      <dgm:t>
        <a:bodyPr/>
        <a:lstStyle/>
        <a:p>
          <a:endParaRPr lang="en-US"/>
        </a:p>
      </dgm:t>
    </dgm:pt>
    <dgm:pt modelId="{185AD122-68BD-4092-B526-95751C57D114}">
      <dgm:prSet/>
      <dgm:spPr/>
      <dgm:t>
        <a:bodyPr/>
        <a:lstStyle/>
        <a:p>
          <a:r>
            <a:rPr lang="en-US" dirty="0"/>
            <a:t>Acknowledge legal/policy implications</a:t>
          </a:r>
        </a:p>
      </dgm:t>
    </dgm:pt>
    <dgm:pt modelId="{8102FC34-D562-4ED1-93B5-B572FBCEC6CB}" type="parTrans" cxnId="{6B49B411-AC0C-410B-8CF7-B253C5C31BA0}">
      <dgm:prSet/>
      <dgm:spPr/>
      <dgm:t>
        <a:bodyPr/>
        <a:lstStyle/>
        <a:p>
          <a:endParaRPr lang="en-US"/>
        </a:p>
      </dgm:t>
    </dgm:pt>
    <dgm:pt modelId="{EDE61E35-3A9D-4D35-B3FD-88B7808009ED}" type="sibTrans" cxnId="{6B49B411-AC0C-410B-8CF7-B253C5C31BA0}">
      <dgm:prSet/>
      <dgm:spPr/>
      <dgm:t>
        <a:bodyPr/>
        <a:lstStyle/>
        <a:p>
          <a:endParaRPr lang="en-US"/>
        </a:p>
      </dgm:t>
    </dgm:pt>
    <dgm:pt modelId="{865E1FF0-AB9F-4282-9EEF-3427E8120E51}" type="pres">
      <dgm:prSet presAssocID="{7216E63D-CBE1-47D1-971D-D19E0E8A8FC3}" presName="Name0" presStyleCnt="0">
        <dgm:presLayoutVars>
          <dgm:dir/>
          <dgm:animLvl val="lvl"/>
          <dgm:resizeHandles val="exact"/>
        </dgm:presLayoutVars>
      </dgm:prSet>
      <dgm:spPr/>
    </dgm:pt>
    <dgm:pt modelId="{631EC3F7-637A-4515-A793-BD92AD7FA0B0}" type="pres">
      <dgm:prSet presAssocID="{A134D086-EB35-479B-BCB2-A4FC4CA30380}" presName="linNode" presStyleCnt="0"/>
      <dgm:spPr/>
    </dgm:pt>
    <dgm:pt modelId="{BDF37F87-D89B-4265-9CCA-767E09BB27BA}" type="pres">
      <dgm:prSet presAssocID="{A134D086-EB35-479B-BCB2-A4FC4CA30380}" presName="parTx" presStyleLbl="revTx" presStyleIdx="0" presStyleCnt="3">
        <dgm:presLayoutVars>
          <dgm:chMax val="1"/>
          <dgm:bulletEnabled val="1"/>
        </dgm:presLayoutVars>
      </dgm:prSet>
      <dgm:spPr/>
    </dgm:pt>
    <dgm:pt modelId="{18817703-F11E-41DC-8E9C-0E557B75EE9A}" type="pres">
      <dgm:prSet presAssocID="{A134D086-EB35-479B-BCB2-A4FC4CA30380}" presName="bracket" presStyleLbl="parChTrans1D1" presStyleIdx="0" presStyleCnt="3">
        <dgm:style>
          <a:lnRef idx="2">
            <a:schemeClr val="accent2"/>
          </a:lnRef>
          <a:fillRef idx="1">
            <a:schemeClr val="lt1"/>
          </a:fillRef>
          <a:effectRef idx="0">
            <a:schemeClr val="accent2"/>
          </a:effectRef>
          <a:fontRef idx="minor">
            <a:schemeClr val="dk1"/>
          </a:fontRef>
        </dgm:style>
      </dgm:prSet>
      <dgm:spPr/>
    </dgm:pt>
    <dgm:pt modelId="{E0B23359-5982-4DE9-A500-CEE49DE7CBB5}" type="pres">
      <dgm:prSet presAssocID="{A134D086-EB35-479B-BCB2-A4FC4CA30380}" presName="spH" presStyleCnt="0"/>
      <dgm:spPr/>
    </dgm:pt>
    <dgm:pt modelId="{9E74F86F-4160-4D59-AE65-BF20920FD515}" type="pres">
      <dgm:prSet presAssocID="{A134D086-EB35-479B-BCB2-A4FC4CA30380}" presName="desTx" presStyleLbl="node1" presStyleIdx="0" presStyleCnt="3">
        <dgm:presLayoutVars>
          <dgm:bulletEnabled val="1"/>
        </dgm:presLayoutVars>
      </dgm:prSet>
      <dgm:spPr/>
    </dgm:pt>
    <dgm:pt modelId="{116D749A-7E22-49CA-B1BD-CD3422D85B9C}" type="pres">
      <dgm:prSet presAssocID="{6AFF4D62-BF0A-4087-88EC-F409FDBD1BE2}" presName="spV" presStyleCnt="0"/>
      <dgm:spPr/>
    </dgm:pt>
    <dgm:pt modelId="{3933C0B9-677C-4B46-96AB-52DED77BE203}" type="pres">
      <dgm:prSet presAssocID="{51939334-B253-4E2C-A961-454675F260AC}" presName="linNode" presStyleCnt="0"/>
      <dgm:spPr/>
    </dgm:pt>
    <dgm:pt modelId="{8551A47B-1180-4CEB-95F0-15010AF97308}" type="pres">
      <dgm:prSet presAssocID="{51939334-B253-4E2C-A961-454675F260AC}" presName="parTx" presStyleLbl="revTx" presStyleIdx="1" presStyleCnt="3">
        <dgm:presLayoutVars>
          <dgm:chMax val="1"/>
          <dgm:bulletEnabled val="1"/>
        </dgm:presLayoutVars>
      </dgm:prSet>
      <dgm:spPr/>
    </dgm:pt>
    <dgm:pt modelId="{33078966-B16B-4AC2-8803-8A1030501DAA}" type="pres">
      <dgm:prSet presAssocID="{51939334-B253-4E2C-A961-454675F260AC}" presName="bracket" presStyleLbl="parChTrans1D1" presStyleIdx="1" presStyleCnt="3">
        <dgm:style>
          <a:lnRef idx="2">
            <a:schemeClr val="dk1"/>
          </a:lnRef>
          <a:fillRef idx="1">
            <a:schemeClr val="lt1"/>
          </a:fillRef>
          <a:effectRef idx="0">
            <a:schemeClr val="dk1"/>
          </a:effectRef>
          <a:fontRef idx="minor">
            <a:schemeClr val="dk1"/>
          </a:fontRef>
        </dgm:style>
      </dgm:prSet>
      <dgm:spPr/>
    </dgm:pt>
    <dgm:pt modelId="{A98E9E88-B94E-4B7E-9CC5-262AE72C4ED2}" type="pres">
      <dgm:prSet presAssocID="{51939334-B253-4E2C-A961-454675F260AC}" presName="spH" presStyleCnt="0"/>
      <dgm:spPr/>
    </dgm:pt>
    <dgm:pt modelId="{8B5DC7CC-6301-4814-93A2-3DB6A0512DB4}" type="pres">
      <dgm:prSet presAssocID="{51939334-B253-4E2C-A961-454675F260AC}" presName="desTx" presStyleLbl="node1" presStyleIdx="1" presStyleCnt="3">
        <dgm:presLayoutVars>
          <dgm:bulletEnabled val="1"/>
        </dgm:presLayoutVars>
      </dgm:prSet>
      <dgm:spPr/>
    </dgm:pt>
    <dgm:pt modelId="{E43CF2B8-CCF1-4204-9BFA-736C7FDC72A1}" type="pres">
      <dgm:prSet presAssocID="{4CBC84A2-4E3F-4055-8A4C-FF0DE0CC39D6}" presName="spV" presStyleCnt="0"/>
      <dgm:spPr/>
    </dgm:pt>
    <dgm:pt modelId="{EA84A35A-DAB9-4E3F-901D-AEC318211556}" type="pres">
      <dgm:prSet presAssocID="{20CA0817-04D9-4922-976A-7F4BF95F116A}" presName="linNode" presStyleCnt="0"/>
      <dgm:spPr/>
    </dgm:pt>
    <dgm:pt modelId="{81A863B9-2C90-43D8-B529-1F605AC44A8F}" type="pres">
      <dgm:prSet presAssocID="{20CA0817-04D9-4922-976A-7F4BF95F116A}" presName="parTx" presStyleLbl="revTx" presStyleIdx="2" presStyleCnt="3">
        <dgm:presLayoutVars>
          <dgm:chMax val="1"/>
          <dgm:bulletEnabled val="1"/>
        </dgm:presLayoutVars>
      </dgm:prSet>
      <dgm:spPr/>
    </dgm:pt>
    <dgm:pt modelId="{D8E4AC64-8AD0-4103-9AC8-A55D40C4C783}" type="pres">
      <dgm:prSet presAssocID="{20CA0817-04D9-4922-976A-7F4BF95F116A}" presName="bracket" presStyleLbl="parChTrans1D1" presStyleIdx="2" presStyleCnt="3">
        <dgm:style>
          <a:lnRef idx="2">
            <a:schemeClr val="accent4"/>
          </a:lnRef>
          <a:fillRef idx="1">
            <a:schemeClr val="lt1"/>
          </a:fillRef>
          <a:effectRef idx="0">
            <a:schemeClr val="accent4"/>
          </a:effectRef>
          <a:fontRef idx="minor">
            <a:schemeClr val="dk1"/>
          </a:fontRef>
        </dgm:style>
      </dgm:prSet>
      <dgm:spPr/>
    </dgm:pt>
    <dgm:pt modelId="{6EF4622D-1C26-40BC-A289-9AB8211A457D}" type="pres">
      <dgm:prSet presAssocID="{20CA0817-04D9-4922-976A-7F4BF95F116A}" presName="spH" presStyleCnt="0"/>
      <dgm:spPr/>
    </dgm:pt>
    <dgm:pt modelId="{6EFC526C-5B53-453B-9481-B9BD9F7CDE94}" type="pres">
      <dgm:prSet presAssocID="{20CA0817-04D9-4922-976A-7F4BF95F116A}" presName="desTx" presStyleLbl="node1" presStyleIdx="2" presStyleCnt="3">
        <dgm:presLayoutVars>
          <dgm:bulletEnabled val="1"/>
        </dgm:presLayoutVars>
      </dgm:prSet>
      <dgm:spPr/>
    </dgm:pt>
  </dgm:ptLst>
  <dgm:cxnLst>
    <dgm:cxn modelId="{9A6AE004-EADE-4C28-AE7C-1D7C16714266}" type="presOf" srcId="{FA18C506-4982-4A60-B328-FFB50BBB8D9A}" destId="{9E74F86F-4160-4D59-AE65-BF20920FD515}" srcOrd="0" destOrd="1" presId="urn:diagrams.loki3.com/BracketList"/>
    <dgm:cxn modelId="{59AB4109-481B-4565-8B02-CFE2F974F769}" srcId="{51939334-B253-4E2C-A961-454675F260AC}" destId="{CB652788-EA98-417F-A48C-01DB7C795291}" srcOrd="2" destOrd="0" parTransId="{C61DF9FB-C5FA-45A1-AB3B-3EAB1101DDC0}" sibTransId="{A6116C51-6B3A-4C7A-BC7F-9C032F57DDAE}"/>
    <dgm:cxn modelId="{6B49B411-AC0C-410B-8CF7-B253C5C31BA0}" srcId="{20CA0817-04D9-4922-976A-7F4BF95F116A}" destId="{185AD122-68BD-4092-B526-95751C57D114}" srcOrd="0" destOrd="0" parTransId="{8102FC34-D562-4ED1-93B5-B572FBCEC6CB}" sibTransId="{EDE61E35-3A9D-4D35-B3FD-88B7808009ED}"/>
    <dgm:cxn modelId="{A45E9513-6311-4604-94BB-9498BF16A7AB}" srcId="{A134D086-EB35-479B-BCB2-A4FC4CA30380}" destId="{FA18C506-4982-4A60-B328-FFB50BBB8D9A}" srcOrd="1" destOrd="0" parTransId="{1BBEEB0C-E1FC-4957-B570-1B8386860D04}" sibTransId="{CCEB5C56-45B1-4819-8FE7-B7F6DE13403D}"/>
    <dgm:cxn modelId="{C897491D-D49B-42ED-B73D-65D229C9A4E3}" srcId="{A134D086-EB35-479B-BCB2-A4FC4CA30380}" destId="{50A2CA05-A47E-40F3-8C4C-B78F6A4D8A93}" srcOrd="0" destOrd="0" parTransId="{972F3A07-87E8-4DF5-B140-25220A30A866}" sibTransId="{BA81BC62-DCBA-40DB-875F-1F73DB782AC3}"/>
    <dgm:cxn modelId="{6CBFF623-6DEF-444B-8ADA-80AA5523CE37}" type="presOf" srcId="{CB652788-EA98-417F-A48C-01DB7C795291}" destId="{8B5DC7CC-6301-4814-93A2-3DB6A0512DB4}" srcOrd="0" destOrd="2" presId="urn:diagrams.loki3.com/BracketList"/>
    <dgm:cxn modelId="{700CFC25-3097-4A7E-B2F8-A2F53A32A82D}" srcId="{7216E63D-CBE1-47D1-971D-D19E0E8A8FC3}" destId="{20CA0817-04D9-4922-976A-7F4BF95F116A}" srcOrd="2" destOrd="0" parTransId="{5C5B9A49-A25E-4746-96A9-A01FB1D43459}" sibTransId="{745CFCCB-A04A-4037-86FE-61ACC4E6378F}"/>
    <dgm:cxn modelId="{7CEC442A-C2AF-454D-87FF-C23BAF698F33}" srcId="{7216E63D-CBE1-47D1-971D-D19E0E8A8FC3}" destId="{A134D086-EB35-479B-BCB2-A4FC4CA30380}" srcOrd="0" destOrd="0" parTransId="{6A8DC8BF-72FC-408B-9777-5DEC76AF5B6B}" sibTransId="{6AFF4D62-BF0A-4087-88EC-F409FDBD1BE2}"/>
    <dgm:cxn modelId="{F2974331-80EC-4E40-A076-200B0ADFBCFD}" srcId="{A134D086-EB35-479B-BCB2-A4FC4CA30380}" destId="{F13E7D06-81FA-4558-88D5-47C5103BB0AA}" srcOrd="2" destOrd="0" parTransId="{A59AFFB2-36B6-4D90-A849-EF5335EFBCA7}" sibTransId="{B719DB70-2EEE-4BA0-B9BA-9ADF0EE7D77B}"/>
    <dgm:cxn modelId="{22FC4E32-27E1-4F35-A1DF-7ED2B4BED384}" type="presOf" srcId="{F13E7D06-81FA-4558-88D5-47C5103BB0AA}" destId="{9E74F86F-4160-4D59-AE65-BF20920FD515}" srcOrd="0" destOrd="2" presId="urn:diagrams.loki3.com/BracketList"/>
    <dgm:cxn modelId="{7BAAE63E-DF25-4135-89BF-237011E3ED3A}" type="presOf" srcId="{20CA0817-04D9-4922-976A-7F4BF95F116A}" destId="{81A863B9-2C90-43D8-B529-1F605AC44A8F}" srcOrd="0" destOrd="0" presId="urn:diagrams.loki3.com/BracketList"/>
    <dgm:cxn modelId="{57955240-D45B-4B2F-84EF-8CD7E15D0E0E}" srcId="{51939334-B253-4E2C-A961-454675F260AC}" destId="{F8B930A5-66C0-4899-8B65-AA6F5AE8BAD9}" srcOrd="4" destOrd="0" parTransId="{2C898B08-D713-4D2D-B7C5-B63CEC0F5A23}" sibTransId="{D4C9A265-8854-47D3-B5D8-0B77CCF2919C}"/>
    <dgm:cxn modelId="{9769E946-2B80-4B79-9DE6-1AC4D9F65340}" type="presOf" srcId="{185AD122-68BD-4092-B526-95751C57D114}" destId="{6EFC526C-5B53-453B-9481-B9BD9F7CDE94}" srcOrd="0" destOrd="0" presId="urn:diagrams.loki3.com/BracketList"/>
    <dgm:cxn modelId="{43793953-3881-4B43-962D-8244250FC552}" type="presOf" srcId="{50A2CA05-A47E-40F3-8C4C-B78F6A4D8A93}" destId="{9E74F86F-4160-4D59-AE65-BF20920FD515}" srcOrd="0" destOrd="0" presId="urn:diagrams.loki3.com/BracketList"/>
    <dgm:cxn modelId="{07925356-BE76-40E4-B750-2E85590640DD}" type="presOf" srcId="{51939334-B253-4E2C-A961-454675F260AC}" destId="{8551A47B-1180-4CEB-95F0-15010AF97308}" srcOrd="0" destOrd="0" presId="urn:diagrams.loki3.com/BracketList"/>
    <dgm:cxn modelId="{933A2384-FC7D-4715-8C87-B4F4FCAD4591}" type="presOf" srcId="{C05AB942-1D66-4B04-AECC-C06D4FE21A77}" destId="{8B5DC7CC-6301-4814-93A2-3DB6A0512DB4}" srcOrd="0" destOrd="3" presId="urn:diagrams.loki3.com/BracketList"/>
    <dgm:cxn modelId="{4A80B58A-034F-41E4-A660-1AB32370363A}" srcId="{51939334-B253-4E2C-A961-454675F260AC}" destId="{BCFEFF8C-3EC3-4EF4-9708-A267F78227B6}" srcOrd="0" destOrd="0" parTransId="{8EA3966C-3C08-43B2-B785-21F4C2296D52}" sibTransId="{3EE3E378-4E2A-4458-813D-AD3CC9A87D62}"/>
    <dgm:cxn modelId="{FE06D89F-5246-4C07-87C2-FDB39095688B}" type="presOf" srcId="{7216E63D-CBE1-47D1-971D-D19E0E8A8FC3}" destId="{865E1FF0-AB9F-4282-9EEF-3427E8120E51}" srcOrd="0" destOrd="0" presId="urn:diagrams.loki3.com/BracketList"/>
    <dgm:cxn modelId="{262C51A0-8D81-47B9-A772-5D662C14F2F0}" srcId="{51939334-B253-4E2C-A961-454675F260AC}" destId="{766CA1A5-C5E8-4632-9D55-A9D543E3C578}" srcOrd="1" destOrd="0" parTransId="{99350BE8-9FFE-425C-9582-6C7A6ECEB773}" sibTransId="{CC291EB2-27C2-4888-92BE-C4C82066D92B}"/>
    <dgm:cxn modelId="{48974FA1-CB14-4C76-A1B3-9BD8CB623FCD}" type="presOf" srcId="{BCFEFF8C-3EC3-4EF4-9708-A267F78227B6}" destId="{8B5DC7CC-6301-4814-93A2-3DB6A0512DB4}" srcOrd="0" destOrd="0" presId="urn:diagrams.loki3.com/BracketList"/>
    <dgm:cxn modelId="{56EA39BF-610F-4F68-8AB9-471F2510DDD9}" srcId="{A134D086-EB35-479B-BCB2-A4FC4CA30380}" destId="{C4F5E714-86FD-419E-9548-51B334F01070}" srcOrd="3" destOrd="0" parTransId="{E9B8F1A1-CD9B-4EE7-9B6B-9069A697F4D8}" sibTransId="{696E55F1-619B-4E5E-A5D5-D7CBA8BA1847}"/>
    <dgm:cxn modelId="{5C0B11CA-CFCA-4F8E-982C-65CFAF6F8B95}" srcId="{51939334-B253-4E2C-A961-454675F260AC}" destId="{C05AB942-1D66-4B04-AECC-C06D4FE21A77}" srcOrd="3" destOrd="0" parTransId="{9C086E27-EF2A-4457-A530-2C152AD03484}" sibTransId="{74133B84-C025-4469-A00E-8B97E217C0D3}"/>
    <dgm:cxn modelId="{D0FB0FCE-D4BF-4377-8891-D335329B4904}" type="presOf" srcId="{A134D086-EB35-479B-BCB2-A4FC4CA30380}" destId="{BDF37F87-D89B-4265-9CCA-767E09BB27BA}" srcOrd="0" destOrd="0" presId="urn:diagrams.loki3.com/BracketList"/>
    <dgm:cxn modelId="{59E094D0-D173-4926-A062-B0DFC43ED64F}" type="presOf" srcId="{F8B930A5-66C0-4899-8B65-AA6F5AE8BAD9}" destId="{8B5DC7CC-6301-4814-93A2-3DB6A0512DB4}" srcOrd="0" destOrd="4" presId="urn:diagrams.loki3.com/BracketList"/>
    <dgm:cxn modelId="{6D4ADBD1-3B85-484C-BC10-C606F9CA9CD4}" srcId="{7216E63D-CBE1-47D1-971D-D19E0E8A8FC3}" destId="{51939334-B253-4E2C-A961-454675F260AC}" srcOrd="1" destOrd="0" parTransId="{4AFA6AEB-BCD9-4F5F-9068-42B083C22026}" sibTransId="{4CBC84A2-4E3F-4055-8A4C-FF0DE0CC39D6}"/>
    <dgm:cxn modelId="{1E403DE2-CDFE-4A89-AA3F-CF30E0F951B5}" type="presOf" srcId="{C4F5E714-86FD-419E-9548-51B334F01070}" destId="{9E74F86F-4160-4D59-AE65-BF20920FD515}" srcOrd="0" destOrd="3" presId="urn:diagrams.loki3.com/BracketList"/>
    <dgm:cxn modelId="{940517EB-4813-41A7-88DB-A645022677A1}" type="presOf" srcId="{766CA1A5-C5E8-4632-9D55-A9D543E3C578}" destId="{8B5DC7CC-6301-4814-93A2-3DB6A0512DB4}" srcOrd="0" destOrd="1" presId="urn:diagrams.loki3.com/BracketList"/>
    <dgm:cxn modelId="{0C9E0C8F-DC15-4B31-A0B7-E1DB46C5448C}" type="presParOf" srcId="{865E1FF0-AB9F-4282-9EEF-3427E8120E51}" destId="{631EC3F7-637A-4515-A793-BD92AD7FA0B0}" srcOrd="0" destOrd="0" presId="urn:diagrams.loki3.com/BracketList"/>
    <dgm:cxn modelId="{AC04CB65-3559-4FD2-95A4-67E2562E4E5A}" type="presParOf" srcId="{631EC3F7-637A-4515-A793-BD92AD7FA0B0}" destId="{BDF37F87-D89B-4265-9CCA-767E09BB27BA}" srcOrd="0" destOrd="0" presId="urn:diagrams.loki3.com/BracketList"/>
    <dgm:cxn modelId="{777C79F3-C62C-4F10-9CFB-EE8B0ACFB6BE}" type="presParOf" srcId="{631EC3F7-637A-4515-A793-BD92AD7FA0B0}" destId="{18817703-F11E-41DC-8E9C-0E557B75EE9A}" srcOrd="1" destOrd="0" presId="urn:diagrams.loki3.com/BracketList"/>
    <dgm:cxn modelId="{96642699-D21E-4CB8-B0F3-131F6593621C}" type="presParOf" srcId="{631EC3F7-637A-4515-A793-BD92AD7FA0B0}" destId="{E0B23359-5982-4DE9-A500-CEE49DE7CBB5}" srcOrd="2" destOrd="0" presId="urn:diagrams.loki3.com/BracketList"/>
    <dgm:cxn modelId="{484DB3C4-E7DD-479F-B42A-0813545CA90E}" type="presParOf" srcId="{631EC3F7-637A-4515-A793-BD92AD7FA0B0}" destId="{9E74F86F-4160-4D59-AE65-BF20920FD515}" srcOrd="3" destOrd="0" presId="urn:diagrams.loki3.com/BracketList"/>
    <dgm:cxn modelId="{56D8C72C-94E5-4392-9CA6-088986212996}" type="presParOf" srcId="{865E1FF0-AB9F-4282-9EEF-3427E8120E51}" destId="{116D749A-7E22-49CA-B1BD-CD3422D85B9C}" srcOrd="1" destOrd="0" presId="urn:diagrams.loki3.com/BracketList"/>
    <dgm:cxn modelId="{AA926C12-1520-44FA-8192-D5874D87E4BE}" type="presParOf" srcId="{865E1FF0-AB9F-4282-9EEF-3427E8120E51}" destId="{3933C0B9-677C-4B46-96AB-52DED77BE203}" srcOrd="2" destOrd="0" presId="urn:diagrams.loki3.com/BracketList"/>
    <dgm:cxn modelId="{0D7E7ADD-3692-4121-AEFA-7BF29C73CF75}" type="presParOf" srcId="{3933C0B9-677C-4B46-96AB-52DED77BE203}" destId="{8551A47B-1180-4CEB-95F0-15010AF97308}" srcOrd="0" destOrd="0" presId="urn:diagrams.loki3.com/BracketList"/>
    <dgm:cxn modelId="{68421E71-4E28-4958-BF28-873907AA70C3}" type="presParOf" srcId="{3933C0B9-677C-4B46-96AB-52DED77BE203}" destId="{33078966-B16B-4AC2-8803-8A1030501DAA}" srcOrd="1" destOrd="0" presId="urn:diagrams.loki3.com/BracketList"/>
    <dgm:cxn modelId="{9587E80C-EDEC-4FC6-BBC6-723DAAB44B84}" type="presParOf" srcId="{3933C0B9-677C-4B46-96AB-52DED77BE203}" destId="{A98E9E88-B94E-4B7E-9CC5-262AE72C4ED2}" srcOrd="2" destOrd="0" presId="urn:diagrams.loki3.com/BracketList"/>
    <dgm:cxn modelId="{0C7C0E83-66BC-4180-84D0-F3F9B36522CF}" type="presParOf" srcId="{3933C0B9-677C-4B46-96AB-52DED77BE203}" destId="{8B5DC7CC-6301-4814-93A2-3DB6A0512DB4}" srcOrd="3" destOrd="0" presId="urn:diagrams.loki3.com/BracketList"/>
    <dgm:cxn modelId="{3BA53D13-833A-4C22-8B4B-1B394E2FD6BF}" type="presParOf" srcId="{865E1FF0-AB9F-4282-9EEF-3427E8120E51}" destId="{E43CF2B8-CCF1-4204-9BFA-736C7FDC72A1}" srcOrd="3" destOrd="0" presId="urn:diagrams.loki3.com/BracketList"/>
    <dgm:cxn modelId="{A8518448-1A66-482C-BFF1-C942774AE4F9}" type="presParOf" srcId="{865E1FF0-AB9F-4282-9EEF-3427E8120E51}" destId="{EA84A35A-DAB9-4E3F-901D-AEC318211556}" srcOrd="4" destOrd="0" presId="urn:diagrams.loki3.com/BracketList"/>
    <dgm:cxn modelId="{FFED1829-BA2A-4BA1-B628-68780AB71BA1}" type="presParOf" srcId="{EA84A35A-DAB9-4E3F-901D-AEC318211556}" destId="{81A863B9-2C90-43D8-B529-1F605AC44A8F}" srcOrd="0" destOrd="0" presId="urn:diagrams.loki3.com/BracketList"/>
    <dgm:cxn modelId="{6908520D-4A6A-4393-8EA3-26CBC0F5DE0E}" type="presParOf" srcId="{EA84A35A-DAB9-4E3F-901D-AEC318211556}" destId="{D8E4AC64-8AD0-4103-9AC8-A55D40C4C783}" srcOrd="1" destOrd="0" presId="urn:diagrams.loki3.com/BracketList"/>
    <dgm:cxn modelId="{573B7640-0068-4F5C-8620-7D344691F30A}" type="presParOf" srcId="{EA84A35A-DAB9-4E3F-901D-AEC318211556}" destId="{6EF4622D-1C26-40BC-A289-9AB8211A457D}" srcOrd="2" destOrd="0" presId="urn:diagrams.loki3.com/BracketList"/>
    <dgm:cxn modelId="{0E146279-C556-417C-9F83-7CF1AB0DB9F7}" type="presParOf" srcId="{EA84A35A-DAB9-4E3F-901D-AEC318211556}" destId="{6EFC526C-5B53-453B-9481-B9BD9F7CDE94}"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5C44008-C606-426D-B2A7-022570FC24B4}" type="doc">
      <dgm:prSet loTypeId="urn:microsoft.com/office/officeart/2018/2/layout/IconLabelDescriptionList" loCatId="icon" qsTypeId="urn:microsoft.com/office/officeart/2005/8/quickstyle/simple5" qsCatId="simple" csTypeId="urn:microsoft.com/office/officeart/2005/8/colors/colorful2" csCatId="colorful" phldr="1"/>
      <dgm:spPr/>
      <dgm:t>
        <a:bodyPr/>
        <a:lstStyle/>
        <a:p>
          <a:endParaRPr lang="en-US"/>
        </a:p>
      </dgm:t>
    </dgm:pt>
    <dgm:pt modelId="{DAAF7D6B-39C0-47C6-BBB7-87702219313C}">
      <dgm:prSet custT="1"/>
      <dgm:spPr/>
      <dgm:t>
        <a:bodyPr/>
        <a:lstStyle/>
        <a:p>
          <a:pPr>
            <a:lnSpc>
              <a:spcPct val="100000"/>
            </a:lnSpc>
            <a:defRPr b="1"/>
          </a:pPr>
          <a:r>
            <a:rPr lang="en-US" sz="2800" b="1" dirty="0"/>
            <a:t>Pre-existing bias</a:t>
          </a:r>
          <a:endParaRPr lang="en-US" sz="2800" dirty="0"/>
        </a:p>
      </dgm:t>
    </dgm:pt>
    <dgm:pt modelId="{F9560CE2-FE5D-44A0-9FE4-C9E23638DE88}" type="parTrans" cxnId="{05D04FDF-4E99-4416-AE74-FE38420E7C97}">
      <dgm:prSet/>
      <dgm:spPr/>
      <dgm:t>
        <a:bodyPr/>
        <a:lstStyle/>
        <a:p>
          <a:endParaRPr lang="en-US" sz="1800"/>
        </a:p>
      </dgm:t>
    </dgm:pt>
    <dgm:pt modelId="{18C4CA7E-425C-4122-8C93-857467E47B91}" type="sibTrans" cxnId="{05D04FDF-4E99-4416-AE74-FE38420E7C97}">
      <dgm:prSet/>
      <dgm:spPr/>
      <dgm:t>
        <a:bodyPr/>
        <a:lstStyle/>
        <a:p>
          <a:endParaRPr lang="en-US" sz="1800"/>
        </a:p>
      </dgm:t>
    </dgm:pt>
    <dgm:pt modelId="{B145B5CE-6804-43C5-A7A5-D7AE3FFF9D79}">
      <dgm:prSet custT="1"/>
      <dgm:spPr/>
      <dgm:t>
        <a:bodyPr/>
        <a:lstStyle/>
        <a:p>
          <a:pPr>
            <a:lnSpc>
              <a:spcPct val="100000"/>
            </a:lnSpc>
          </a:pPr>
          <a:r>
            <a:rPr lang="en-US" sz="1600" dirty="0"/>
            <a:t>Social and institutional norms influence design and training data choices. </a:t>
          </a:r>
        </a:p>
      </dgm:t>
    </dgm:pt>
    <dgm:pt modelId="{B1E529B8-4ECB-47AE-BF30-09F5559CA75B}" type="parTrans" cxnId="{26294FCC-D0C8-4277-9833-CDCC277827AE}">
      <dgm:prSet/>
      <dgm:spPr/>
      <dgm:t>
        <a:bodyPr/>
        <a:lstStyle/>
        <a:p>
          <a:endParaRPr lang="en-US" sz="1800"/>
        </a:p>
      </dgm:t>
    </dgm:pt>
    <dgm:pt modelId="{E0F2AA5F-C3D2-4046-B4C2-F447F7ABA148}" type="sibTrans" cxnId="{26294FCC-D0C8-4277-9833-CDCC277827AE}">
      <dgm:prSet/>
      <dgm:spPr/>
      <dgm:t>
        <a:bodyPr/>
        <a:lstStyle/>
        <a:p>
          <a:endParaRPr lang="en-US" sz="1800"/>
        </a:p>
      </dgm:t>
    </dgm:pt>
    <dgm:pt modelId="{9DEB6E88-A6A1-465B-BDF5-BD0DA7AC24AD}">
      <dgm:prSet custT="1"/>
      <dgm:spPr/>
      <dgm:t>
        <a:bodyPr/>
        <a:lstStyle/>
        <a:p>
          <a:pPr>
            <a:lnSpc>
              <a:spcPct val="100000"/>
            </a:lnSpc>
            <a:defRPr b="1"/>
          </a:pPr>
          <a:r>
            <a:rPr lang="en-US" sz="2800" b="1" dirty="0"/>
            <a:t>Technical bias</a:t>
          </a:r>
          <a:endParaRPr lang="en-US" sz="2800" dirty="0"/>
        </a:p>
      </dgm:t>
    </dgm:pt>
    <dgm:pt modelId="{A7D76E3D-ED81-4ABB-A37B-7B154FC58703}" type="parTrans" cxnId="{1785BBFD-8FC7-45E8-B649-5BBFAB5F9BDD}">
      <dgm:prSet/>
      <dgm:spPr/>
      <dgm:t>
        <a:bodyPr/>
        <a:lstStyle/>
        <a:p>
          <a:endParaRPr lang="en-US" sz="1800"/>
        </a:p>
      </dgm:t>
    </dgm:pt>
    <dgm:pt modelId="{2DBEF705-3D08-4389-9104-EA73AB260161}" type="sibTrans" cxnId="{1785BBFD-8FC7-45E8-B649-5BBFAB5F9BDD}">
      <dgm:prSet/>
      <dgm:spPr/>
      <dgm:t>
        <a:bodyPr/>
        <a:lstStyle/>
        <a:p>
          <a:endParaRPr lang="en-US" sz="1800"/>
        </a:p>
      </dgm:t>
    </dgm:pt>
    <dgm:pt modelId="{D77727CA-EF7A-425E-92D5-EF8940B0CBA5}">
      <dgm:prSet custT="1"/>
      <dgm:spPr/>
      <dgm:t>
        <a:bodyPr/>
        <a:lstStyle/>
        <a:p>
          <a:pPr>
            <a:lnSpc>
              <a:spcPct val="100000"/>
            </a:lnSpc>
          </a:pPr>
          <a:r>
            <a:rPr lang="en-US" sz="1600"/>
            <a:t>Limitations of a program or computational power. </a:t>
          </a:r>
        </a:p>
      </dgm:t>
    </dgm:pt>
    <dgm:pt modelId="{3E80D8E2-1B7D-429F-A5DE-F88EA4A0E4F1}" type="parTrans" cxnId="{2C1C44BF-B987-4CD5-BAF5-AC3DD3839EBF}">
      <dgm:prSet/>
      <dgm:spPr/>
      <dgm:t>
        <a:bodyPr/>
        <a:lstStyle/>
        <a:p>
          <a:endParaRPr lang="en-US" sz="1800"/>
        </a:p>
      </dgm:t>
    </dgm:pt>
    <dgm:pt modelId="{5CB07870-A95D-47FA-9682-417CE5AFD135}" type="sibTrans" cxnId="{2C1C44BF-B987-4CD5-BAF5-AC3DD3839EBF}">
      <dgm:prSet/>
      <dgm:spPr/>
      <dgm:t>
        <a:bodyPr/>
        <a:lstStyle/>
        <a:p>
          <a:endParaRPr lang="en-US" sz="1800"/>
        </a:p>
      </dgm:t>
    </dgm:pt>
    <dgm:pt modelId="{AEB831A5-23F7-40EB-84CA-8582CCB88569}">
      <dgm:prSet custT="1"/>
      <dgm:spPr/>
      <dgm:t>
        <a:bodyPr/>
        <a:lstStyle/>
        <a:p>
          <a:pPr>
            <a:lnSpc>
              <a:spcPct val="100000"/>
            </a:lnSpc>
            <a:defRPr b="1"/>
          </a:pPr>
          <a:r>
            <a:rPr lang="en-US" sz="2800" b="1" dirty="0"/>
            <a:t>Emergent bias</a:t>
          </a:r>
          <a:endParaRPr lang="en-US" sz="2800" dirty="0"/>
        </a:p>
      </dgm:t>
    </dgm:pt>
    <dgm:pt modelId="{E4FE1A0D-8B41-4362-BF93-75CF7D0266A5}" type="parTrans" cxnId="{56074676-4BB2-4D66-BB9B-8B84D29D7F5B}">
      <dgm:prSet/>
      <dgm:spPr/>
      <dgm:t>
        <a:bodyPr/>
        <a:lstStyle/>
        <a:p>
          <a:endParaRPr lang="en-US" sz="1800"/>
        </a:p>
      </dgm:t>
    </dgm:pt>
    <dgm:pt modelId="{DE023A99-7CCF-41F6-9678-424F8DF13D0D}" type="sibTrans" cxnId="{56074676-4BB2-4D66-BB9B-8B84D29D7F5B}">
      <dgm:prSet/>
      <dgm:spPr/>
      <dgm:t>
        <a:bodyPr/>
        <a:lstStyle/>
        <a:p>
          <a:endParaRPr lang="en-US" sz="1800"/>
        </a:p>
      </dgm:t>
    </dgm:pt>
    <dgm:pt modelId="{5B10396C-C92D-4435-89C7-8A35FECB4B67}">
      <dgm:prSet custT="1"/>
      <dgm:spPr/>
      <dgm:t>
        <a:bodyPr/>
        <a:lstStyle/>
        <a:p>
          <a:pPr>
            <a:lnSpc>
              <a:spcPct val="100000"/>
            </a:lnSpc>
          </a:pPr>
          <a:r>
            <a:rPr lang="en-US" sz="1600"/>
            <a:t>Use of algorithms for new data without checking for bias (e.g., existing correlations in the data). </a:t>
          </a:r>
        </a:p>
      </dgm:t>
    </dgm:pt>
    <dgm:pt modelId="{CF6D35B8-6517-4521-B47B-2B2376A62799}" type="parTrans" cxnId="{6D073067-55BF-4769-A02D-97B787770AC7}">
      <dgm:prSet/>
      <dgm:spPr/>
      <dgm:t>
        <a:bodyPr/>
        <a:lstStyle/>
        <a:p>
          <a:endParaRPr lang="en-US" sz="1800"/>
        </a:p>
      </dgm:t>
    </dgm:pt>
    <dgm:pt modelId="{9167CBEC-BDE4-4F17-B0E8-DC2F27D557F9}" type="sibTrans" cxnId="{6D073067-55BF-4769-A02D-97B787770AC7}">
      <dgm:prSet/>
      <dgm:spPr/>
      <dgm:t>
        <a:bodyPr/>
        <a:lstStyle/>
        <a:p>
          <a:endParaRPr lang="en-US" sz="1800"/>
        </a:p>
      </dgm:t>
    </dgm:pt>
    <dgm:pt modelId="{E085B301-A908-472E-85CB-175ED89745DF}">
      <dgm:prSet custT="1"/>
      <dgm:spPr/>
      <dgm:t>
        <a:bodyPr/>
        <a:lstStyle/>
        <a:p>
          <a:pPr>
            <a:lnSpc>
              <a:spcPct val="100000"/>
            </a:lnSpc>
          </a:pPr>
          <a:r>
            <a:rPr lang="en-US" sz="1600" dirty="0"/>
            <a:t>Example: Evaluate job applicants for a job which is historically almost exclusively held by males.</a:t>
          </a:r>
        </a:p>
      </dgm:t>
    </dgm:pt>
    <dgm:pt modelId="{78829668-C7F5-4E4F-866C-982629E1A2B5}" type="parTrans" cxnId="{E95D4545-17CE-4D1C-B19E-C8CA34AD24D7}">
      <dgm:prSet/>
      <dgm:spPr/>
      <dgm:t>
        <a:bodyPr/>
        <a:lstStyle/>
        <a:p>
          <a:endParaRPr lang="en-US" sz="1800"/>
        </a:p>
      </dgm:t>
    </dgm:pt>
    <dgm:pt modelId="{29DE9BCB-509E-409C-A48B-F74F5147FC92}" type="sibTrans" cxnId="{E95D4545-17CE-4D1C-B19E-C8CA34AD24D7}">
      <dgm:prSet/>
      <dgm:spPr/>
      <dgm:t>
        <a:bodyPr/>
        <a:lstStyle/>
        <a:p>
          <a:endParaRPr lang="en-US" sz="1800"/>
        </a:p>
      </dgm:t>
    </dgm:pt>
    <dgm:pt modelId="{E7EA5C4A-EBD5-4805-A9BC-A75E1A7F1B28}">
      <dgm:prSet custT="1"/>
      <dgm:spPr/>
      <dgm:t>
        <a:bodyPr/>
        <a:lstStyle/>
        <a:p>
          <a:pPr>
            <a:lnSpc>
              <a:spcPct val="100000"/>
            </a:lnSpc>
          </a:pPr>
          <a:endParaRPr lang="en-US" sz="1600" dirty="0"/>
        </a:p>
        <a:p>
          <a:pPr>
            <a:lnSpc>
              <a:spcPct val="100000"/>
            </a:lnSpc>
          </a:pPr>
          <a:r>
            <a:rPr lang="en-US" sz="1600" dirty="0"/>
            <a:t>Example: instead of a random sample, the program uses the first n data points.</a:t>
          </a:r>
        </a:p>
      </dgm:t>
    </dgm:pt>
    <dgm:pt modelId="{CF3B661B-756E-4C3A-B081-3B7CFC317FF2}" type="parTrans" cxnId="{64421D79-5B39-4D57-AA0F-B032498C7A58}">
      <dgm:prSet/>
      <dgm:spPr/>
      <dgm:t>
        <a:bodyPr/>
        <a:lstStyle/>
        <a:p>
          <a:endParaRPr lang="en-US" sz="1800"/>
        </a:p>
      </dgm:t>
    </dgm:pt>
    <dgm:pt modelId="{3FC3380B-E4B4-4052-94EF-91E5C8DE6B84}" type="sibTrans" cxnId="{64421D79-5B39-4D57-AA0F-B032498C7A58}">
      <dgm:prSet/>
      <dgm:spPr/>
      <dgm:t>
        <a:bodyPr/>
        <a:lstStyle/>
        <a:p>
          <a:endParaRPr lang="en-US" sz="1800"/>
        </a:p>
      </dgm:t>
    </dgm:pt>
    <dgm:pt modelId="{EDFA0D86-5E7C-4B34-93C5-98B4D462B334}">
      <dgm:prSet custT="1"/>
      <dgm:spPr/>
      <dgm:t>
        <a:bodyPr/>
        <a:lstStyle/>
        <a:p>
          <a:pPr>
            <a:lnSpc>
              <a:spcPct val="100000"/>
            </a:lnSpc>
          </a:pPr>
          <a:r>
            <a:rPr lang="en-US" sz="1600" dirty="0"/>
            <a:t>Example: Use of an algorithm for an unanticipated application.</a:t>
          </a:r>
        </a:p>
      </dgm:t>
    </dgm:pt>
    <dgm:pt modelId="{7BB8E9FD-11FE-465C-BB68-441A1B0E6481}" type="parTrans" cxnId="{DAAC8112-1466-4BAF-9B75-6CCDF8CDDE04}">
      <dgm:prSet/>
      <dgm:spPr/>
      <dgm:t>
        <a:bodyPr/>
        <a:lstStyle/>
        <a:p>
          <a:endParaRPr lang="en-US" sz="1800"/>
        </a:p>
      </dgm:t>
    </dgm:pt>
    <dgm:pt modelId="{837DAA87-A990-46A9-B08B-48989E410838}" type="sibTrans" cxnId="{DAAC8112-1466-4BAF-9B75-6CCDF8CDDE04}">
      <dgm:prSet/>
      <dgm:spPr/>
      <dgm:t>
        <a:bodyPr/>
        <a:lstStyle/>
        <a:p>
          <a:endParaRPr lang="en-US" sz="1800"/>
        </a:p>
      </dgm:t>
    </dgm:pt>
    <dgm:pt modelId="{023ED269-949A-4C82-9937-8EB871669229}" type="pres">
      <dgm:prSet presAssocID="{B5C44008-C606-426D-B2A7-022570FC24B4}" presName="root" presStyleCnt="0">
        <dgm:presLayoutVars>
          <dgm:dir/>
          <dgm:resizeHandles val="exact"/>
        </dgm:presLayoutVars>
      </dgm:prSet>
      <dgm:spPr/>
    </dgm:pt>
    <dgm:pt modelId="{59D6CB59-AD0A-400A-BF24-AC753F155736}" type="pres">
      <dgm:prSet presAssocID="{DAAF7D6B-39C0-47C6-BBB7-87702219313C}" presName="compNode" presStyleCnt="0"/>
      <dgm:spPr/>
    </dgm:pt>
    <dgm:pt modelId="{1C2C45CF-5628-426D-A093-66F07BE12935}" type="pres">
      <dgm:prSet presAssocID="{DAAF7D6B-39C0-47C6-BBB7-8770221931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ffice Worker"/>
        </a:ext>
      </dgm:extLst>
    </dgm:pt>
    <dgm:pt modelId="{6AA72F5F-52A8-42C7-AFB1-B2A7C581E469}" type="pres">
      <dgm:prSet presAssocID="{DAAF7D6B-39C0-47C6-BBB7-87702219313C}" presName="iconSpace" presStyleCnt="0"/>
      <dgm:spPr/>
    </dgm:pt>
    <dgm:pt modelId="{BE04D6F8-D5BC-4C9C-9A55-A673EC268AC2}" type="pres">
      <dgm:prSet presAssocID="{DAAF7D6B-39C0-47C6-BBB7-87702219313C}" presName="parTx" presStyleLbl="revTx" presStyleIdx="0" presStyleCnt="6">
        <dgm:presLayoutVars>
          <dgm:chMax val="0"/>
          <dgm:chPref val="0"/>
        </dgm:presLayoutVars>
      </dgm:prSet>
      <dgm:spPr/>
    </dgm:pt>
    <dgm:pt modelId="{6D2322FA-9CED-41B7-9E3F-D45BA8A683C2}" type="pres">
      <dgm:prSet presAssocID="{DAAF7D6B-39C0-47C6-BBB7-87702219313C}" presName="txSpace" presStyleCnt="0"/>
      <dgm:spPr/>
    </dgm:pt>
    <dgm:pt modelId="{43BE7CC2-DDA3-4D46-A326-528FB671E068}" type="pres">
      <dgm:prSet presAssocID="{DAAF7D6B-39C0-47C6-BBB7-87702219313C}" presName="desTx" presStyleLbl="revTx" presStyleIdx="1" presStyleCnt="6">
        <dgm:presLayoutVars/>
      </dgm:prSet>
      <dgm:spPr/>
    </dgm:pt>
    <dgm:pt modelId="{69430ADA-FE7C-4DB6-BE59-58D3FC7D071F}" type="pres">
      <dgm:prSet presAssocID="{18C4CA7E-425C-4122-8C93-857467E47B91}" presName="sibTrans" presStyleCnt="0"/>
      <dgm:spPr/>
    </dgm:pt>
    <dgm:pt modelId="{A7965C8E-28A4-480D-B109-10FC3C032D30}" type="pres">
      <dgm:prSet presAssocID="{9DEB6E88-A6A1-465B-BDF5-BD0DA7AC24AD}" presName="compNode" presStyleCnt="0"/>
      <dgm:spPr/>
    </dgm:pt>
    <dgm:pt modelId="{40FFE52D-EDDE-4488-B269-53200FA1B688}" type="pres">
      <dgm:prSet presAssocID="{9DEB6E88-A6A1-465B-BDF5-BD0DA7AC24A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CA0F5E8C-B304-4849-8899-37AF4CBBA4D9}" type="pres">
      <dgm:prSet presAssocID="{9DEB6E88-A6A1-465B-BDF5-BD0DA7AC24AD}" presName="iconSpace" presStyleCnt="0"/>
      <dgm:spPr/>
    </dgm:pt>
    <dgm:pt modelId="{27E268DF-2AB5-453D-958C-C9D4246B3F1B}" type="pres">
      <dgm:prSet presAssocID="{9DEB6E88-A6A1-465B-BDF5-BD0DA7AC24AD}" presName="parTx" presStyleLbl="revTx" presStyleIdx="2" presStyleCnt="6">
        <dgm:presLayoutVars>
          <dgm:chMax val="0"/>
          <dgm:chPref val="0"/>
        </dgm:presLayoutVars>
      </dgm:prSet>
      <dgm:spPr/>
    </dgm:pt>
    <dgm:pt modelId="{53ECA052-2961-4CE4-B7B8-2300B8D11B1A}" type="pres">
      <dgm:prSet presAssocID="{9DEB6E88-A6A1-465B-BDF5-BD0DA7AC24AD}" presName="txSpace" presStyleCnt="0"/>
      <dgm:spPr/>
    </dgm:pt>
    <dgm:pt modelId="{FE583A74-9436-443D-BD2D-0A16DCDD60C1}" type="pres">
      <dgm:prSet presAssocID="{9DEB6E88-A6A1-465B-BDF5-BD0DA7AC24AD}" presName="desTx" presStyleLbl="revTx" presStyleIdx="3" presStyleCnt="6">
        <dgm:presLayoutVars/>
      </dgm:prSet>
      <dgm:spPr/>
    </dgm:pt>
    <dgm:pt modelId="{E2286988-F889-48E5-A375-E8890CF43774}" type="pres">
      <dgm:prSet presAssocID="{2DBEF705-3D08-4389-9104-EA73AB260161}" presName="sibTrans" presStyleCnt="0"/>
      <dgm:spPr/>
    </dgm:pt>
    <dgm:pt modelId="{9D294EB5-C4E8-4010-8E2F-01AD5BCDAA88}" type="pres">
      <dgm:prSet presAssocID="{AEB831A5-23F7-40EB-84CA-8582CCB88569}" presName="compNode" presStyleCnt="0"/>
      <dgm:spPr/>
    </dgm:pt>
    <dgm:pt modelId="{4DEC556D-230A-4024-9DDC-BEF64930F39D}" type="pres">
      <dgm:prSet presAssocID="{AEB831A5-23F7-40EB-84CA-8582CCB8856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5A4B0197-4C21-4805-ADAB-B595B8ACEBE5}" type="pres">
      <dgm:prSet presAssocID="{AEB831A5-23F7-40EB-84CA-8582CCB88569}" presName="iconSpace" presStyleCnt="0"/>
      <dgm:spPr/>
    </dgm:pt>
    <dgm:pt modelId="{CCB85D57-3F86-4140-BE66-736531B78794}" type="pres">
      <dgm:prSet presAssocID="{AEB831A5-23F7-40EB-84CA-8582CCB88569}" presName="parTx" presStyleLbl="revTx" presStyleIdx="4" presStyleCnt="6">
        <dgm:presLayoutVars>
          <dgm:chMax val="0"/>
          <dgm:chPref val="0"/>
        </dgm:presLayoutVars>
      </dgm:prSet>
      <dgm:spPr/>
    </dgm:pt>
    <dgm:pt modelId="{929346BB-FAA4-439F-B005-5F1E0B73CE24}" type="pres">
      <dgm:prSet presAssocID="{AEB831A5-23F7-40EB-84CA-8582CCB88569}" presName="txSpace" presStyleCnt="0"/>
      <dgm:spPr/>
    </dgm:pt>
    <dgm:pt modelId="{C7D72E8C-731A-4645-A88C-64630A3324B4}" type="pres">
      <dgm:prSet presAssocID="{AEB831A5-23F7-40EB-84CA-8582CCB88569}" presName="desTx" presStyleLbl="revTx" presStyleIdx="5" presStyleCnt="6">
        <dgm:presLayoutVars/>
      </dgm:prSet>
      <dgm:spPr/>
    </dgm:pt>
  </dgm:ptLst>
  <dgm:cxnLst>
    <dgm:cxn modelId="{680C6D02-E18F-4495-9FFB-2CE4A6C0375D}" type="presOf" srcId="{DAAF7D6B-39C0-47C6-BBB7-87702219313C}" destId="{BE04D6F8-D5BC-4C9C-9A55-A673EC268AC2}" srcOrd="0" destOrd="0" presId="urn:microsoft.com/office/officeart/2018/2/layout/IconLabelDescriptionList"/>
    <dgm:cxn modelId="{DAAC8112-1466-4BAF-9B75-6CCDF8CDDE04}" srcId="{AEB831A5-23F7-40EB-84CA-8582CCB88569}" destId="{EDFA0D86-5E7C-4B34-93C5-98B4D462B334}" srcOrd="1" destOrd="0" parTransId="{7BB8E9FD-11FE-465C-BB68-441A1B0E6481}" sibTransId="{837DAA87-A990-46A9-B08B-48989E410838}"/>
    <dgm:cxn modelId="{414F9A29-09F1-44A2-BA06-6E1B2EDC2047}" type="presOf" srcId="{B5C44008-C606-426D-B2A7-022570FC24B4}" destId="{023ED269-949A-4C82-9937-8EB871669229}" srcOrd="0" destOrd="0" presId="urn:microsoft.com/office/officeart/2018/2/layout/IconLabelDescriptionList"/>
    <dgm:cxn modelId="{140BC92B-1278-4326-80DB-D7ECC63C603A}" type="presOf" srcId="{AEB831A5-23F7-40EB-84CA-8582CCB88569}" destId="{CCB85D57-3F86-4140-BE66-736531B78794}" srcOrd="0" destOrd="0" presId="urn:microsoft.com/office/officeart/2018/2/layout/IconLabelDescriptionList"/>
    <dgm:cxn modelId="{2673942F-339C-4ABA-AE3D-D91034B4703E}" type="presOf" srcId="{D77727CA-EF7A-425E-92D5-EF8940B0CBA5}" destId="{FE583A74-9436-443D-BD2D-0A16DCDD60C1}" srcOrd="0" destOrd="0" presId="urn:microsoft.com/office/officeart/2018/2/layout/IconLabelDescriptionList"/>
    <dgm:cxn modelId="{E95D4545-17CE-4D1C-B19E-C8CA34AD24D7}" srcId="{DAAF7D6B-39C0-47C6-BBB7-87702219313C}" destId="{E085B301-A908-472E-85CB-175ED89745DF}" srcOrd="1" destOrd="0" parTransId="{78829668-C7F5-4E4F-866C-982629E1A2B5}" sibTransId="{29DE9BCB-509E-409C-A48B-F74F5147FC92}"/>
    <dgm:cxn modelId="{6D073067-55BF-4769-A02D-97B787770AC7}" srcId="{AEB831A5-23F7-40EB-84CA-8582CCB88569}" destId="{5B10396C-C92D-4435-89C7-8A35FECB4B67}" srcOrd="0" destOrd="0" parTransId="{CF6D35B8-6517-4521-B47B-2B2376A62799}" sibTransId="{9167CBEC-BDE4-4F17-B0E8-DC2F27D557F9}"/>
    <dgm:cxn modelId="{6D70786F-6AB2-4C4D-AD1C-2E83063AEE8B}" type="presOf" srcId="{B145B5CE-6804-43C5-A7A5-D7AE3FFF9D79}" destId="{43BE7CC2-DDA3-4D46-A326-528FB671E068}" srcOrd="0" destOrd="0" presId="urn:microsoft.com/office/officeart/2018/2/layout/IconLabelDescriptionList"/>
    <dgm:cxn modelId="{56074676-4BB2-4D66-BB9B-8B84D29D7F5B}" srcId="{B5C44008-C606-426D-B2A7-022570FC24B4}" destId="{AEB831A5-23F7-40EB-84CA-8582CCB88569}" srcOrd="2" destOrd="0" parTransId="{E4FE1A0D-8B41-4362-BF93-75CF7D0266A5}" sibTransId="{DE023A99-7CCF-41F6-9678-424F8DF13D0D}"/>
    <dgm:cxn modelId="{7C9AD577-6357-4F32-B049-FC6D2A1B405E}" type="presOf" srcId="{E085B301-A908-472E-85CB-175ED89745DF}" destId="{43BE7CC2-DDA3-4D46-A326-528FB671E068}" srcOrd="0" destOrd="1" presId="urn:microsoft.com/office/officeart/2018/2/layout/IconLabelDescriptionList"/>
    <dgm:cxn modelId="{64421D79-5B39-4D57-AA0F-B032498C7A58}" srcId="{9DEB6E88-A6A1-465B-BDF5-BD0DA7AC24AD}" destId="{E7EA5C4A-EBD5-4805-A9BC-A75E1A7F1B28}" srcOrd="1" destOrd="0" parTransId="{CF3B661B-756E-4C3A-B081-3B7CFC317FF2}" sibTransId="{3FC3380B-E4B4-4052-94EF-91E5C8DE6B84}"/>
    <dgm:cxn modelId="{80CB6AAB-21FA-416E-AEB8-9E68521B87BE}" type="presOf" srcId="{EDFA0D86-5E7C-4B34-93C5-98B4D462B334}" destId="{C7D72E8C-731A-4645-A88C-64630A3324B4}" srcOrd="0" destOrd="1" presId="urn:microsoft.com/office/officeart/2018/2/layout/IconLabelDescriptionList"/>
    <dgm:cxn modelId="{2C1C44BF-B987-4CD5-BAF5-AC3DD3839EBF}" srcId="{9DEB6E88-A6A1-465B-BDF5-BD0DA7AC24AD}" destId="{D77727CA-EF7A-425E-92D5-EF8940B0CBA5}" srcOrd="0" destOrd="0" parTransId="{3E80D8E2-1B7D-429F-A5DE-F88EA4A0E4F1}" sibTransId="{5CB07870-A95D-47FA-9682-417CE5AFD135}"/>
    <dgm:cxn modelId="{3F5CEFC9-98E5-40EA-81D5-B796CF38D2DE}" type="presOf" srcId="{5B10396C-C92D-4435-89C7-8A35FECB4B67}" destId="{C7D72E8C-731A-4645-A88C-64630A3324B4}" srcOrd="0" destOrd="0" presId="urn:microsoft.com/office/officeart/2018/2/layout/IconLabelDescriptionList"/>
    <dgm:cxn modelId="{26294FCC-D0C8-4277-9833-CDCC277827AE}" srcId="{DAAF7D6B-39C0-47C6-BBB7-87702219313C}" destId="{B145B5CE-6804-43C5-A7A5-D7AE3FFF9D79}" srcOrd="0" destOrd="0" parTransId="{B1E529B8-4ECB-47AE-BF30-09F5559CA75B}" sibTransId="{E0F2AA5F-C3D2-4046-B4C2-F447F7ABA148}"/>
    <dgm:cxn modelId="{258ECFCC-32C1-4197-BAF8-AEA6EA43C961}" type="presOf" srcId="{9DEB6E88-A6A1-465B-BDF5-BD0DA7AC24AD}" destId="{27E268DF-2AB5-453D-958C-C9D4246B3F1B}" srcOrd="0" destOrd="0" presId="urn:microsoft.com/office/officeart/2018/2/layout/IconLabelDescriptionList"/>
    <dgm:cxn modelId="{4DD8B3CD-0340-4E97-9FE7-3268534EF6D3}" type="presOf" srcId="{E7EA5C4A-EBD5-4805-A9BC-A75E1A7F1B28}" destId="{FE583A74-9436-443D-BD2D-0A16DCDD60C1}" srcOrd="0" destOrd="1" presId="urn:microsoft.com/office/officeart/2018/2/layout/IconLabelDescriptionList"/>
    <dgm:cxn modelId="{05D04FDF-4E99-4416-AE74-FE38420E7C97}" srcId="{B5C44008-C606-426D-B2A7-022570FC24B4}" destId="{DAAF7D6B-39C0-47C6-BBB7-87702219313C}" srcOrd="0" destOrd="0" parTransId="{F9560CE2-FE5D-44A0-9FE4-C9E23638DE88}" sibTransId="{18C4CA7E-425C-4122-8C93-857467E47B91}"/>
    <dgm:cxn modelId="{1785BBFD-8FC7-45E8-B649-5BBFAB5F9BDD}" srcId="{B5C44008-C606-426D-B2A7-022570FC24B4}" destId="{9DEB6E88-A6A1-465B-BDF5-BD0DA7AC24AD}" srcOrd="1" destOrd="0" parTransId="{A7D76E3D-ED81-4ABB-A37B-7B154FC58703}" sibTransId="{2DBEF705-3D08-4389-9104-EA73AB260161}"/>
    <dgm:cxn modelId="{998367F2-BA86-4185-AB4E-F9A7231A4975}" type="presParOf" srcId="{023ED269-949A-4C82-9937-8EB871669229}" destId="{59D6CB59-AD0A-400A-BF24-AC753F155736}" srcOrd="0" destOrd="0" presId="urn:microsoft.com/office/officeart/2018/2/layout/IconLabelDescriptionList"/>
    <dgm:cxn modelId="{BC03A979-91BE-46C6-949F-D0B334268993}" type="presParOf" srcId="{59D6CB59-AD0A-400A-BF24-AC753F155736}" destId="{1C2C45CF-5628-426D-A093-66F07BE12935}" srcOrd="0" destOrd="0" presId="urn:microsoft.com/office/officeart/2018/2/layout/IconLabelDescriptionList"/>
    <dgm:cxn modelId="{1AB11AE1-25DC-40AB-A4EB-B4AF9210B3EE}" type="presParOf" srcId="{59D6CB59-AD0A-400A-BF24-AC753F155736}" destId="{6AA72F5F-52A8-42C7-AFB1-B2A7C581E469}" srcOrd="1" destOrd="0" presId="urn:microsoft.com/office/officeart/2018/2/layout/IconLabelDescriptionList"/>
    <dgm:cxn modelId="{A4807FE8-BBA7-4F64-BF93-1F45759B495A}" type="presParOf" srcId="{59D6CB59-AD0A-400A-BF24-AC753F155736}" destId="{BE04D6F8-D5BC-4C9C-9A55-A673EC268AC2}" srcOrd="2" destOrd="0" presId="urn:microsoft.com/office/officeart/2018/2/layout/IconLabelDescriptionList"/>
    <dgm:cxn modelId="{C3288800-EB79-4C8B-9CA1-82E99E0AD053}" type="presParOf" srcId="{59D6CB59-AD0A-400A-BF24-AC753F155736}" destId="{6D2322FA-9CED-41B7-9E3F-D45BA8A683C2}" srcOrd="3" destOrd="0" presId="urn:microsoft.com/office/officeart/2018/2/layout/IconLabelDescriptionList"/>
    <dgm:cxn modelId="{8F9BADA9-F7F7-4331-B78C-228FA4FD1F65}" type="presParOf" srcId="{59D6CB59-AD0A-400A-BF24-AC753F155736}" destId="{43BE7CC2-DDA3-4D46-A326-528FB671E068}" srcOrd="4" destOrd="0" presId="urn:microsoft.com/office/officeart/2018/2/layout/IconLabelDescriptionList"/>
    <dgm:cxn modelId="{643CBF30-6B5E-45B7-8E5F-95F3E6ED0326}" type="presParOf" srcId="{023ED269-949A-4C82-9937-8EB871669229}" destId="{69430ADA-FE7C-4DB6-BE59-58D3FC7D071F}" srcOrd="1" destOrd="0" presId="urn:microsoft.com/office/officeart/2018/2/layout/IconLabelDescriptionList"/>
    <dgm:cxn modelId="{EB1A52C7-EE04-4CDB-8B9E-E84CFEC57529}" type="presParOf" srcId="{023ED269-949A-4C82-9937-8EB871669229}" destId="{A7965C8E-28A4-480D-B109-10FC3C032D30}" srcOrd="2" destOrd="0" presId="urn:microsoft.com/office/officeart/2018/2/layout/IconLabelDescriptionList"/>
    <dgm:cxn modelId="{3A4C8B99-C4FF-4EFA-8E5D-3547DC57ECE9}" type="presParOf" srcId="{A7965C8E-28A4-480D-B109-10FC3C032D30}" destId="{40FFE52D-EDDE-4488-B269-53200FA1B688}" srcOrd="0" destOrd="0" presId="urn:microsoft.com/office/officeart/2018/2/layout/IconLabelDescriptionList"/>
    <dgm:cxn modelId="{23FA7251-1750-4845-BB45-46CDFF15EA61}" type="presParOf" srcId="{A7965C8E-28A4-480D-B109-10FC3C032D30}" destId="{CA0F5E8C-B304-4849-8899-37AF4CBBA4D9}" srcOrd="1" destOrd="0" presId="urn:microsoft.com/office/officeart/2018/2/layout/IconLabelDescriptionList"/>
    <dgm:cxn modelId="{528554DA-1EA7-4392-806C-2EA62E991035}" type="presParOf" srcId="{A7965C8E-28A4-480D-B109-10FC3C032D30}" destId="{27E268DF-2AB5-453D-958C-C9D4246B3F1B}" srcOrd="2" destOrd="0" presId="urn:microsoft.com/office/officeart/2018/2/layout/IconLabelDescriptionList"/>
    <dgm:cxn modelId="{1EEACA9F-026C-48B0-91B1-D2437D317B9D}" type="presParOf" srcId="{A7965C8E-28A4-480D-B109-10FC3C032D30}" destId="{53ECA052-2961-4CE4-B7B8-2300B8D11B1A}" srcOrd="3" destOrd="0" presId="urn:microsoft.com/office/officeart/2018/2/layout/IconLabelDescriptionList"/>
    <dgm:cxn modelId="{32A06515-DF5D-484C-B55B-00D04B7AF1C9}" type="presParOf" srcId="{A7965C8E-28A4-480D-B109-10FC3C032D30}" destId="{FE583A74-9436-443D-BD2D-0A16DCDD60C1}" srcOrd="4" destOrd="0" presId="urn:microsoft.com/office/officeart/2018/2/layout/IconLabelDescriptionList"/>
    <dgm:cxn modelId="{0B1F1A18-C841-4BF1-BBBB-CC0F8F55636B}" type="presParOf" srcId="{023ED269-949A-4C82-9937-8EB871669229}" destId="{E2286988-F889-48E5-A375-E8890CF43774}" srcOrd="3" destOrd="0" presId="urn:microsoft.com/office/officeart/2018/2/layout/IconLabelDescriptionList"/>
    <dgm:cxn modelId="{1CDE4DBD-3D96-487A-9C7B-4230E1300CEF}" type="presParOf" srcId="{023ED269-949A-4C82-9937-8EB871669229}" destId="{9D294EB5-C4E8-4010-8E2F-01AD5BCDAA88}" srcOrd="4" destOrd="0" presId="urn:microsoft.com/office/officeart/2018/2/layout/IconLabelDescriptionList"/>
    <dgm:cxn modelId="{1CF70FDB-2237-4011-999B-49AD3849865F}" type="presParOf" srcId="{9D294EB5-C4E8-4010-8E2F-01AD5BCDAA88}" destId="{4DEC556D-230A-4024-9DDC-BEF64930F39D}" srcOrd="0" destOrd="0" presId="urn:microsoft.com/office/officeart/2018/2/layout/IconLabelDescriptionList"/>
    <dgm:cxn modelId="{285FE3D4-8631-4E53-A83C-4E4F969D4388}" type="presParOf" srcId="{9D294EB5-C4E8-4010-8E2F-01AD5BCDAA88}" destId="{5A4B0197-4C21-4805-ADAB-B595B8ACEBE5}" srcOrd="1" destOrd="0" presId="urn:microsoft.com/office/officeart/2018/2/layout/IconLabelDescriptionList"/>
    <dgm:cxn modelId="{E9ECAC6B-4610-49BE-BB28-CC613DCCF3C7}" type="presParOf" srcId="{9D294EB5-C4E8-4010-8E2F-01AD5BCDAA88}" destId="{CCB85D57-3F86-4140-BE66-736531B78794}" srcOrd="2" destOrd="0" presId="urn:microsoft.com/office/officeart/2018/2/layout/IconLabelDescriptionList"/>
    <dgm:cxn modelId="{7E577FEC-46F1-43DF-8FCD-A06DCDACE81B}" type="presParOf" srcId="{9D294EB5-C4E8-4010-8E2F-01AD5BCDAA88}" destId="{929346BB-FAA4-439F-B005-5F1E0B73CE24}" srcOrd="3" destOrd="0" presId="urn:microsoft.com/office/officeart/2018/2/layout/IconLabelDescriptionList"/>
    <dgm:cxn modelId="{85A68B3A-A0CB-4685-A72F-9BB581B919BF}" type="presParOf" srcId="{9D294EB5-C4E8-4010-8E2F-01AD5BCDAA88}" destId="{C7D72E8C-731A-4645-A88C-64630A3324B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91D540-6235-4E81-9CA6-586E2139AD8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7B16F09-85B7-4241-A0D7-03C106C26470}">
      <dgm:prSet/>
      <dgm:spPr/>
      <dgm:t>
        <a:bodyPr/>
        <a:lstStyle/>
        <a:p>
          <a:r>
            <a:rPr lang="en-US" dirty="0"/>
            <a:t>The brain as an information processing machine.</a:t>
          </a:r>
        </a:p>
      </dgm:t>
    </dgm:pt>
    <dgm:pt modelId="{3BC1B446-3977-4835-AFA9-E92E64979657}" type="parTrans" cxnId="{FD8A18B0-BCE6-4FC6-91A4-3434E683EFBE}">
      <dgm:prSet/>
      <dgm:spPr/>
      <dgm:t>
        <a:bodyPr/>
        <a:lstStyle/>
        <a:p>
          <a:endParaRPr lang="en-US"/>
        </a:p>
      </dgm:t>
    </dgm:pt>
    <dgm:pt modelId="{9A8CB736-1E2E-4DE4-A8F8-88CB50D0B9DD}" type="sibTrans" cxnId="{FD8A18B0-BCE6-4FC6-91A4-3434E683EFBE}">
      <dgm:prSet/>
      <dgm:spPr/>
      <dgm:t>
        <a:bodyPr/>
        <a:lstStyle/>
        <a:p>
          <a:endParaRPr lang="en-US"/>
        </a:p>
      </dgm:t>
    </dgm:pt>
    <dgm:pt modelId="{4176686A-0A77-4AD4-BC32-27435AC37BAA}">
      <dgm:prSet/>
      <dgm:spPr/>
      <dgm:t>
        <a:bodyPr/>
        <a:lstStyle/>
        <a:p>
          <a:r>
            <a:rPr lang="en-US" dirty="0"/>
            <a:t>How to understand cognition as a computational process? </a:t>
          </a:r>
        </a:p>
      </dgm:t>
    </dgm:pt>
    <dgm:pt modelId="{7E1501A9-09CE-4CC6-B7EE-5B9B170DDCA2}" type="parTrans" cxnId="{9B25E7C0-EF84-4767-895A-812FD7B6A4A3}">
      <dgm:prSet/>
      <dgm:spPr/>
      <dgm:t>
        <a:bodyPr/>
        <a:lstStyle/>
        <a:p>
          <a:endParaRPr lang="en-US"/>
        </a:p>
      </dgm:t>
    </dgm:pt>
    <dgm:pt modelId="{6B3EAF73-0F72-4123-A6EE-8BEA752508BA}" type="sibTrans" cxnId="{9B25E7C0-EF84-4767-895A-812FD7B6A4A3}">
      <dgm:prSet/>
      <dgm:spPr/>
      <dgm:t>
        <a:bodyPr/>
        <a:lstStyle/>
        <a:p>
          <a:endParaRPr lang="en-US"/>
        </a:p>
      </dgm:t>
    </dgm:pt>
    <dgm:pt modelId="{9F573DBB-B06F-47B4-845A-DA3A6AC01866}">
      <dgm:prSet/>
      <dgm:spPr/>
      <dgm:t>
        <a:bodyPr/>
        <a:lstStyle/>
        <a:p>
          <a:r>
            <a:rPr lang="en-US" dirty="0"/>
            <a:t>Introspection: try to think about how we think.</a:t>
          </a:r>
        </a:p>
      </dgm:t>
    </dgm:pt>
    <dgm:pt modelId="{03CB14EE-8448-4AA2-B572-4C7D7AB63A92}" type="parTrans" cxnId="{4BF86441-F20B-49C0-BFA7-40D77F60441C}">
      <dgm:prSet/>
      <dgm:spPr/>
      <dgm:t>
        <a:bodyPr/>
        <a:lstStyle/>
        <a:p>
          <a:endParaRPr lang="en-US"/>
        </a:p>
      </dgm:t>
    </dgm:pt>
    <dgm:pt modelId="{B535AAFE-5536-41C9-917D-B3734792BCB0}" type="sibTrans" cxnId="{4BF86441-F20B-49C0-BFA7-40D77F60441C}">
      <dgm:prSet/>
      <dgm:spPr/>
      <dgm:t>
        <a:bodyPr/>
        <a:lstStyle/>
        <a:p>
          <a:endParaRPr lang="en-US"/>
        </a:p>
      </dgm:t>
    </dgm:pt>
    <dgm:pt modelId="{D9B12A12-0793-4D2A-AA4A-439DD7CD4BE2}">
      <dgm:prSet/>
      <dgm:spPr/>
      <dgm:t>
        <a:bodyPr/>
        <a:lstStyle/>
        <a:p>
          <a:r>
            <a:rPr lang="en-US" dirty="0"/>
            <a:t>Predict the behavior of human subjects.</a:t>
          </a:r>
        </a:p>
      </dgm:t>
    </dgm:pt>
    <dgm:pt modelId="{389A5292-1AF9-4BD8-8CDF-1DEC47AD692D}" type="parTrans" cxnId="{611735C9-FF1D-4C98-BB83-E8ACCC61720E}">
      <dgm:prSet/>
      <dgm:spPr/>
      <dgm:t>
        <a:bodyPr/>
        <a:lstStyle/>
        <a:p>
          <a:endParaRPr lang="en-US"/>
        </a:p>
      </dgm:t>
    </dgm:pt>
    <dgm:pt modelId="{4B5C9C2E-9877-4DA3-A4AB-6C14F972EB25}" type="sibTrans" cxnId="{611735C9-FF1D-4C98-BB83-E8ACCC61720E}">
      <dgm:prSet/>
      <dgm:spPr/>
      <dgm:t>
        <a:bodyPr/>
        <a:lstStyle/>
        <a:p>
          <a:endParaRPr lang="en-US"/>
        </a:p>
      </dgm:t>
    </dgm:pt>
    <dgm:pt modelId="{71B30901-C32D-4877-AE34-A452B78B1192}">
      <dgm:prSet/>
      <dgm:spPr/>
      <dgm:t>
        <a:bodyPr/>
        <a:lstStyle/>
        <a:p>
          <a:r>
            <a:rPr lang="en-US" dirty="0"/>
            <a:t>Image the brain, examine neurological data</a:t>
          </a:r>
        </a:p>
      </dgm:t>
    </dgm:pt>
    <dgm:pt modelId="{0649210F-85D3-4AB6-ACD3-A30ED6379DF2}" type="parTrans" cxnId="{1F243229-EF46-4976-A82B-20BF7EF05D58}">
      <dgm:prSet/>
      <dgm:spPr/>
      <dgm:t>
        <a:bodyPr/>
        <a:lstStyle/>
        <a:p>
          <a:endParaRPr lang="en-US"/>
        </a:p>
      </dgm:t>
    </dgm:pt>
    <dgm:pt modelId="{DBCE388C-64A7-4741-99A9-CA41C0091746}" type="sibTrans" cxnId="{1F243229-EF46-4976-A82B-20BF7EF05D58}">
      <dgm:prSet/>
      <dgm:spPr/>
      <dgm:t>
        <a:bodyPr/>
        <a:lstStyle/>
        <a:p>
          <a:endParaRPr lang="en-US"/>
        </a:p>
      </dgm:t>
    </dgm:pt>
    <dgm:pt modelId="{54D207B6-6EAA-4DAC-A64A-CC95C19AF78C}">
      <dgm:prSet/>
      <dgm:spPr/>
      <dgm:t>
        <a:bodyPr/>
        <a:lstStyle/>
        <a:p>
          <a:r>
            <a:rPr lang="en-US" dirty="0"/>
            <a:t>Requires scientific theories of how the brain works.</a:t>
          </a:r>
          <a:br>
            <a:rPr lang="en-US" dirty="0"/>
          </a:br>
          <a:br>
            <a:rPr lang="en-US" dirty="0"/>
          </a:br>
          <a:br>
            <a:rPr lang="en-US" dirty="0"/>
          </a:br>
          <a:r>
            <a:rPr lang="en-US" b="1" dirty="0"/>
            <a:t>Note</a:t>
          </a:r>
          <a:r>
            <a:rPr lang="en-US" dirty="0"/>
            <a:t>: The brain does not work like artificial neural networks from ML!</a:t>
          </a:r>
        </a:p>
      </dgm:t>
    </dgm:pt>
    <dgm:pt modelId="{D5E46255-BAD8-4598-958E-04C62512C8CF}" type="parTrans" cxnId="{0CB1E9B2-EBC7-4388-AB12-9A1E3C24E69D}">
      <dgm:prSet/>
      <dgm:spPr/>
      <dgm:t>
        <a:bodyPr/>
        <a:lstStyle/>
        <a:p>
          <a:endParaRPr lang="en-US"/>
        </a:p>
      </dgm:t>
    </dgm:pt>
    <dgm:pt modelId="{88BAFD53-9D2F-4E81-9532-279C6A73F419}" type="sibTrans" cxnId="{0CB1E9B2-EBC7-4388-AB12-9A1E3C24E69D}">
      <dgm:prSet/>
      <dgm:spPr/>
      <dgm:t>
        <a:bodyPr/>
        <a:lstStyle/>
        <a:p>
          <a:endParaRPr lang="en-US"/>
        </a:p>
      </dgm:t>
    </dgm:pt>
    <dgm:pt modelId="{F4420970-3A5D-45FB-BF9D-C807B6F87492}">
      <dgm:prSet/>
      <dgm:spPr/>
      <dgm:t>
        <a:bodyPr/>
        <a:lstStyle/>
        <a:p>
          <a:r>
            <a:rPr lang="en-US" dirty="0"/>
            <a:t>AI consciousness</a:t>
          </a:r>
        </a:p>
      </dgm:t>
    </dgm:pt>
    <dgm:pt modelId="{C820B902-4ADB-4724-AC24-4091EDF1BB38}" type="parTrans" cxnId="{2590E90A-F537-45D4-BAE0-D5D6FF1C8F47}">
      <dgm:prSet/>
      <dgm:spPr/>
      <dgm:t>
        <a:bodyPr/>
        <a:lstStyle/>
        <a:p>
          <a:endParaRPr lang="en-US"/>
        </a:p>
      </dgm:t>
    </dgm:pt>
    <dgm:pt modelId="{03F683D4-EA23-44B7-B1A2-5B4256427A93}" type="sibTrans" cxnId="{2590E90A-F537-45D4-BAE0-D5D6FF1C8F47}">
      <dgm:prSet/>
      <dgm:spPr/>
      <dgm:t>
        <a:bodyPr/>
        <a:lstStyle/>
        <a:p>
          <a:endParaRPr lang="en-US"/>
        </a:p>
      </dgm:t>
    </dgm:pt>
    <dgm:pt modelId="{2C2B94A0-7AF2-4F76-980B-67977D819AF1}">
      <dgm:prSet/>
      <dgm:spPr/>
      <dgm:t>
        <a:bodyPr/>
        <a:lstStyle/>
        <a:p>
          <a:r>
            <a:rPr lang="en-US" dirty="0"/>
            <a:t>What does it mean that a machine is conscient/sentient?</a:t>
          </a:r>
        </a:p>
      </dgm:t>
    </dgm:pt>
    <dgm:pt modelId="{6AFFEB9C-E01C-42E4-A557-DFC776C06335}" type="parTrans" cxnId="{D7084B57-63D8-46A0-9800-94FC29D17022}">
      <dgm:prSet/>
      <dgm:spPr/>
      <dgm:t>
        <a:bodyPr/>
        <a:lstStyle/>
        <a:p>
          <a:endParaRPr lang="en-US"/>
        </a:p>
      </dgm:t>
    </dgm:pt>
    <dgm:pt modelId="{76AD14C7-EA27-4F82-9481-E4BAA83A5926}" type="sibTrans" cxnId="{D7084B57-63D8-46A0-9800-94FC29D17022}">
      <dgm:prSet/>
      <dgm:spPr/>
      <dgm:t>
        <a:bodyPr/>
        <a:lstStyle/>
        <a:p>
          <a:endParaRPr lang="en-US"/>
        </a:p>
      </dgm:t>
    </dgm:pt>
    <dgm:pt modelId="{DCE4EF53-40C5-4CF6-BA7C-9F9052A2F11B}">
      <dgm:prSet/>
      <dgm:spPr/>
      <dgm:t>
        <a:bodyPr/>
        <a:lstStyle/>
        <a:p>
          <a:endParaRPr lang="en-US" dirty="0"/>
        </a:p>
      </dgm:t>
    </dgm:pt>
    <dgm:pt modelId="{896A7B0B-6D5E-4C12-A56E-D6A7608C7285}" type="parTrans" cxnId="{B588578F-0C14-405E-8C1D-A7B161F1C15A}">
      <dgm:prSet/>
      <dgm:spPr/>
      <dgm:t>
        <a:bodyPr/>
        <a:lstStyle/>
        <a:p>
          <a:endParaRPr lang="en-US"/>
        </a:p>
      </dgm:t>
    </dgm:pt>
    <dgm:pt modelId="{C4AF730E-7582-4471-8C86-E32E1C3A57BF}" type="sibTrans" cxnId="{B588578F-0C14-405E-8C1D-A7B161F1C15A}">
      <dgm:prSet/>
      <dgm:spPr/>
      <dgm:t>
        <a:bodyPr/>
        <a:lstStyle/>
        <a:p>
          <a:endParaRPr lang="en-US"/>
        </a:p>
      </dgm:t>
    </dgm:pt>
    <dgm:pt modelId="{A33F9E87-B5FF-4F9F-997A-3313A6566F5F}">
      <dgm:prSet/>
      <dgm:spPr/>
      <dgm:t>
        <a:bodyPr/>
        <a:lstStyle/>
        <a:p>
          <a:r>
            <a:rPr lang="en-US" dirty="0"/>
            <a:t>How can we tell?</a:t>
          </a:r>
          <a:br>
            <a:rPr lang="en-US" dirty="0"/>
          </a:br>
          <a:br>
            <a:rPr lang="en-US" dirty="0"/>
          </a:br>
          <a:br>
            <a:rPr lang="en-US" dirty="0"/>
          </a:br>
          <a:r>
            <a:rPr lang="en-US" dirty="0"/>
            <a:t>(What do we do?)</a:t>
          </a:r>
        </a:p>
      </dgm:t>
    </dgm:pt>
    <dgm:pt modelId="{9C32CCB6-D41A-4661-80E2-F89A86BEA622}" type="parTrans" cxnId="{FAAABCFA-5EC3-477D-ABB7-417802D0BF0A}">
      <dgm:prSet/>
      <dgm:spPr/>
      <dgm:t>
        <a:bodyPr/>
        <a:lstStyle/>
        <a:p>
          <a:endParaRPr lang="en-US"/>
        </a:p>
      </dgm:t>
    </dgm:pt>
    <dgm:pt modelId="{85D21793-2665-42EC-835D-40B1AF457040}" type="sibTrans" cxnId="{FAAABCFA-5EC3-477D-ABB7-417802D0BF0A}">
      <dgm:prSet/>
      <dgm:spPr/>
      <dgm:t>
        <a:bodyPr/>
        <a:lstStyle/>
        <a:p>
          <a:endParaRPr lang="en-US"/>
        </a:p>
      </dgm:t>
    </dgm:pt>
    <dgm:pt modelId="{4FEACBC4-0513-46CA-A3CE-F85FB5E59805}">
      <dgm:prSet/>
      <dgm:spPr/>
      <dgm:t>
        <a:bodyPr/>
        <a:lstStyle/>
        <a:p>
          <a:endParaRPr lang="en-US" dirty="0"/>
        </a:p>
      </dgm:t>
    </dgm:pt>
    <dgm:pt modelId="{6F1047EF-286A-4A65-881C-423C78E4F4A8}" type="parTrans" cxnId="{3D3FDC33-BD74-4276-BA58-7E18844898FB}">
      <dgm:prSet/>
      <dgm:spPr/>
      <dgm:t>
        <a:bodyPr/>
        <a:lstStyle/>
        <a:p>
          <a:endParaRPr lang="en-US"/>
        </a:p>
      </dgm:t>
    </dgm:pt>
    <dgm:pt modelId="{7594441E-B302-4F5F-89C2-AB9E09AE0B14}" type="sibTrans" cxnId="{3D3FDC33-BD74-4276-BA58-7E18844898FB}">
      <dgm:prSet/>
      <dgm:spPr/>
      <dgm:t>
        <a:bodyPr/>
        <a:lstStyle/>
        <a:p>
          <a:endParaRPr lang="en-US"/>
        </a:p>
      </dgm:t>
    </dgm:pt>
    <dgm:pt modelId="{CE88C111-DA73-4870-B41D-63ADAED290A2}" type="pres">
      <dgm:prSet presAssocID="{FB91D540-6235-4E81-9CA6-586E2139AD89}" presName="Name0" presStyleCnt="0">
        <dgm:presLayoutVars>
          <dgm:dir/>
          <dgm:animLvl val="lvl"/>
          <dgm:resizeHandles val="exact"/>
        </dgm:presLayoutVars>
      </dgm:prSet>
      <dgm:spPr/>
    </dgm:pt>
    <dgm:pt modelId="{62E46302-58C2-4215-AAF9-3CBB71B72509}" type="pres">
      <dgm:prSet presAssocID="{47B16F09-85B7-4241-A0D7-03C106C26470}" presName="composite" presStyleCnt="0"/>
      <dgm:spPr/>
    </dgm:pt>
    <dgm:pt modelId="{1171FF4F-B934-4BF3-88D9-4C67E3E8E620}" type="pres">
      <dgm:prSet presAssocID="{47B16F09-85B7-4241-A0D7-03C106C26470}" presName="parTx" presStyleLbl="alignNode1" presStyleIdx="0" presStyleCnt="3">
        <dgm:presLayoutVars>
          <dgm:chMax val="0"/>
          <dgm:chPref val="0"/>
          <dgm:bulletEnabled val="1"/>
        </dgm:presLayoutVars>
      </dgm:prSet>
      <dgm:spPr/>
    </dgm:pt>
    <dgm:pt modelId="{057C3BCC-3CA5-4CC4-B7F5-24388E3176BF}" type="pres">
      <dgm:prSet presAssocID="{47B16F09-85B7-4241-A0D7-03C106C26470}" presName="desTx" presStyleLbl="alignAccFollowNode1" presStyleIdx="0" presStyleCnt="3">
        <dgm:presLayoutVars>
          <dgm:bulletEnabled val="1"/>
        </dgm:presLayoutVars>
      </dgm:prSet>
      <dgm:spPr/>
    </dgm:pt>
    <dgm:pt modelId="{D47BE8EF-9534-4532-A078-77F96A7259D3}" type="pres">
      <dgm:prSet presAssocID="{9A8CB736-1E2E-4DE4-A8F8-88CB50D0B9DD}" presName="space" presStyleCnt="0"/>
      <dgm:spPr/>
    </dgm:pt>
    <dgm:pt modelId="{AD4C5177-23FD-4061-B97F-B4D0EFBCC1FE}" type="pres">
      <dgm:prSet presAssocID="{4176686A-0A77-4AD4-BC32-27435AC37BAA}" presName="composite" presStyleCnt="0"/>
      <dgm:spPr/>
    </dgm:pt>
    <dgm:pt modelId="{35853A24-3A1A-4732-AB27-64EAA882E8E5}" type="pres">
      <dgm:prSet presAssocID="{4176686A-0A77-4AD4-BC32-27435AC37BAA}" presName="parTx" presStyleLbl="alignNode1" presStyleIdx="1" presStyleCnt="3">
        <dgm:presLayoutVars>
          <dgm:chMax val="0"/>
          <dgm:chPref val="0"/>
          <dgm:bulletEnabled val="1"/>
        </dgm:presLayoutVars>
      </dgm:prSet>
      <dgm:spPr/>
    </dgm:pt>
    <dgm:pt modelId="{39A921E0-BCBA-470A-9186-791A7E8DF1C7}" type="pres">
      <dgm:prSet presAssocID="{4176686A-0A77-4AD4-BC32-27435AC37BAA}" presName="desTx" presStyleLbl="alignAccFollowNode1" presStyleIdx="1" presStyleCnt="3">
        <dgm:presLayoutVars>
          <dgm:bulletEnabled val="1"/>
        </dgm:presLayoutVars>
      </dgm:prSet>
      <dgm:spPr/>
    </dgm:pt>
    <dgm:pt modelId="{CC707158-E72D-4601-9BAD-250E882A7C9C}" type="pres">
      <dgm:prSet presAssocID="{6B3EAF73-0F72-4123-A6EE-8BEA752508BA}" presName="space" presStyleCnt="0"/>
      <dgm:spPr/>
    </dgm:pt>
    <dgm:pt modelId="{C3416EC0-2107-4EB2-9724-7A5FAB0E93BF}" type="pres">
      <dgm:prSet presAssocID="{F4420970-3A5D-45FB-BF9D-C807B6F87492}" presName="composite" presStyleCnt="0"/>
      <dgm:spPr/>
    </dgm:pt>
    <dgm:pt modelId="{18679D45-A600-487D-A273-4812F2E69073}" type="pres">
      <dgm:prSet presAssocID="{F4420970-3A5D-45FB-BF9D-C807B6F87492}" presName="parTx" presStyleLbl="alignNode1" presStyleIdx="2" presStyleCnt="3">
        <dgm:presLayoutVars>
          <dgm:chMax val="0"/>
          <dgm:chPref val="0"/>
          <dgm:bulletEnabled val="1"/>
        </dgm:presLayoutVars>
      </dgm:prSet>
      <dgm:spPr/>
    </dgm:pt>
    <dgm:pt modelId="{AF29BEBD-C372-4862-8229-89BA3AB51501}" type="pres">
      <dgm:prSet presAssocID="{F4420970-3A5D-45FB-BF9D-C807B6F87492}" presName="desTx" presStyleLbl="alignAccFollowNode1" presStyleIdx="2" presStyleCnt="3">
        <dgm:presLayoutVars>
          <dgm:bulletEnabled val="1"/>
        </dgm:presLayoutVars>
      </dgm:prSet>
      <dgm:spPr/>
    </dgm:pt>
  </dgm:ptLst>
  <dgm:cxnLst>
    <dgm:cxn modelId="{6AC09205-E7AF-4175-8A65-C17C67DDCD76}" type="presOf" srcId="{D9B12A12-0793-4D2A-AA4A-439DD7CD4BE2}" destId="{39A921E0-BCBA-470A-9186-791A7E8DF1C7}" srcOrd="0" destOrd="1" presId="urn:microsoft.com/office/officeart/2005/8/layout/hList1"/>
    <dgm:cxn modelId="{2590E90A-F537-45D4-BAE0-D5D6FF1C8F47}" srcId="{FB91D540-6235-4E81-9CA6-586E2139AD89}" destId="{F4420970-3A5D-45FB-BF9D-C807B6F87492}" srcOrd="2" destOrd="0" parTransId="{C820B902-4ADB-4724-AC24-4091EDF1BB38}" sibTransId="{03F683D4-EA23-44B7-B1A2-5B4256427A93}"/>
    <dgm:cxn modelId="{3EC61511-26A0-46E1-A04B-18E615C0CBCA}" type="presOf" srcId="{F4420970-3A5D-45FB-BF9D-C807B6F87492}" destId="{18679D45-A600-487D-A273-4812F2E69073}" srcOrd="0" destOrd="0" presId="urn:microsoft.com/office/officeart/2005/8/layout/hList1"/>
    <dgm:cxn modelId="{CD190122-018B-469E-9450-702442691C2A}" type="presOf" srcId="{DCE4EF53-40C5-4CF6-BA7C-9F9052A2F11B}" destId="{AF29BEBD-C372-4862-8229-89BA3AB51501}" srcOrd="0" destOrd="3" presId="urn:microsoft.com/office/officeart/2005/8/layout/hList1"/>
    <dgm:cxn modelId="{1F243229-EF46-4976-A82B-20BF7EF05D58}" srcId="{4176686A-0A77-4AD4-BC32-27435AC37BAA}" destId="{71B30901-C32D-4877-AE34-A452B78B1192}" srcOrd="2" destOrd="0" parTransId="{0649210F-85D3-4AB6-ACD3-A30ED6379DF2}" sibTransId="{DBCE388C-64A7-4741-99A9-CA41C0091746}"/>
    <dgm:cxn modelId="{3D3FDC33-BD74-4276-BA58-7E18844898FB}" srcId="{F4420970-3A5D-45FB-BF9D-C807B6F87492}" destId="{4FEACBC4-0513-46CA-A3CE-F85FB5E59805}" srcOrd="2" destOrd="0" parTransId="{6F1047EF-286A-4A65-881C-423C78E4F4A8}" sibTransId="{7594441E-B302-4F5F-89C2-AB9E09AE0B14}"/>
    <dgm:cxn modelId="{4BF86441-F20B-49C0-BFA7-40D77F60441C}" srcId="{4176686A-0A77-4AD4-BC32-27435AC37BAA}" destId="{9F573DBB-B06F-47B4-845A-DA3A6AC01866}" srcOrd="0" destOrd="0" parTransId="{03CB14EE-8448-4AA2-B572-4C7D7AB63A92}" sibTransId="{B535AAFE-5536-41C9-917D-B3734792BCB0}"/>
    <dgm:cxn modelId="{C5FCE947-2202-4F18-9E06-CA9629E5530F}" type="presOf" srcId="{FB91D540-6235-4E81-9CA6-586E2139AD89}" destId="{CE88C111-DA73-4870-B41D-63ADAED290A2}" srcOrd="0" destOrd="0" presId="urn:microsoft.com/office/officeart/2005/8/layout/hList1"/>
    <dgm:cxn modelId="{F40DF748-129A-4CD6-9604-6C863B455CDE}" type="presOf" srcId="{9F573DBB-B06F-47B4-845A-DA3A6AC01866}" destId="{39A921E0-BCBA-470A-9186-791A7E8DF1C7}" srcOrd="0" destOrd="0" presId="urn:microsoft.com/office/officeart/2005/8/layout/hList1"/>
    <dgm:cxn modelId="{D7084B57-63D8-46A0-9800-94FC29D17022}" srcId="{F4420970-3A5D-45FB-BF9D-C807B6F87492}" destId="{2C2B94A0-7AF2-4F76-980B-67977D819AF1}" srcOrd="0" destOrd="0" parTransId="{6AFFEB9C-E01C-42E4-A557-DFC776C06335}" sibTransId="{76AD14C7-EA27-4F82-9481-E4BAA83A5926}"/>
    <dgm:cxn modelId="{B588578F-0C14-405E-8C1D-A7B161F1C15A}" srcId="{F4420970-3A5D-45FB-BF9D-C807B6F87492}" destId="{DCE4EF53-40C5-4CF6-BA7C-9F9052A2F11B}" srcOrd="3" destOrd="0" parTransId="{896A7B0B-6D5E-4C12-A56E-D6A7608C7285}" sibTransId="{C4AF730E-7582-4471-8C86-E32E1C3A57BF}"/>
    <dgm:cxn modelId="{A7754A94-412A-4030-A900-977D14188EEA}" type="presOf" srcId="{71B30901-C32D-4877-AE34-A452B78B1192}" destId="{39A921E0-BCBA-470A-9186-791A7E8DF1C7}" srcOrd="0" destOrd="2" presId="urn:microsoft.com/office/officeart/2005/8/layout/hList1"/>
    <dgm:cxn modelId="{7831089A-207D-4E87-BFE9-E5650A84AA93}" type="presOf" srcId="{54D207B6-6EAA-4DAC-A64A-CC95C19AF78C}" destId="{057C3BCC-3CA5-4CC4-B7F5-24388E3176BF}" srcOrd="0" destOrd="0" presId="urn:microsoft.com/office/officeart/2005/8/layout/hList1"/>
    <dgm:cxn modelId="{7483699D-0889-4045-AEB4-C98581805735}" type="presOf" srcId="{47B16F09-85B7-4241-A0D7-03C106C26470}" destId="{1171FF4F-B934-4BF3-88D9-4C67E3E8E620}" srcOrd="0" destOrd="0" presId="urn:microsoft.com/office/officeart/2005/8/layout/hList1"/>
    <dgm:cxn modelId="{FD8A18B0-BCE6-4FC6-91A4-3434E683EFBE}" srcId="{FB91D540-6235-4E81-9CA6-586E2139AD89}" destId="{47B16F09-85B7-4241-A0D7-03C106C26470}" srcOrd="0" destOrd="0" parTransId="{3BC1B446-3977-4835-AFA9-E92E64979657}" sibTransId="{9A8CB736-1E2E-4DE4-A8F8-88CB50D0B9DD}"/>
    <dgm:cxn modelId="{0CB1E9B2-EBC7-4388-AB12-9A1E3C24E69D}" srcId="{47B16F09-85B7-4241-A0D7-03C106C26470}" destId="{54D207B6-6EAA-4DAC-A64A-CC95C19AF78C}" srcOrd="0" destOrd="0" parTransId="{D5E46255-BAD8-4598-958E-04C62512C8CF}" sibTransId="{88BAFD53-9D2F-4E81-9532-279C6A73F419}"/>
    <dgm:cxn modelId="{AE8BEEBA-15B7-40AD-902D-FF46178281EA}" type="presOf" srcId="{A33F9E87-B5FF-4F9F-997A-3313A6566F5F}" destId="{AF29BEBD-C372-4862-8229-89BA3AB51501}" srcOrd="0" destOrd="1" presId="urn:microsoft.com/office/officeart/2005/8/layout/hList1"/>
    <dgm:cxn modelId="{9B25E7C0-EF84-4767-895A-812FD7B6A4A3}" srcId="{FB91D540-6235-4E81-9CA6-586E2139AD89}" destId="{4176686A-0A77-4AD4-BC32-27435AC37BAA}" srcOrd="1" destOrd="0" parTransId="{7E1501A9-09CE-4CC6-B7EE-5B9B170DDCA2}" sibTransId="{6B3EAF73-0F72-4123-A6EE-8BEA752508BA}"/>
    <dgm:cxn modelId="{611735C9-FF1D-4C98-BB83-E8ACCC61720E}" srcId="{4176686A-0A77-4AD4-BC32-27435AC37BAA}" destId="{D9B12A12-0793-4D2A-AA4A-439DD7CD4BE2}" srcOrd="1" destOrd="0" parTransId="{389A5292-1AF9-4BD8-8CDF-1DEC47AD692D}" sibTransId="{4B5C9C2E-9877-4DA3-A4AB-6C14F972EB25}"/>
    <dgm:cxn modelId="{B149E2E0-3172-4DFA-90EB-5B2F16672EFC}" type="presOf" srcId="{4176686A-0A77-4AD4-BC32-27435AC37BAA}" destId="{35853A24-3A1A-4732-AB27-64EAA882E8E5}" srcOrd="0" destOrd="0" presId="urn:microsoft.com/office/officeart/2005/8/layout/hList1"/>
    <dgm:cxn modelId="{A2FB74E9-92C3-416E-93D1-4C4DDDC781CC}" type="presOf" srcId="{4FEACBC4-0513-46CA-A3CE-F85FB5E59805}" destId="{AF29BEBD-C372-4862-8229-89BA3AB51501}" srcOrd="0" destOrd="2" presId="urn:microsoft.com/office/officeart/2005/8/layout/hList1"/>
    <dgm:cxn modelId="{D342F2E9-15BB-4BEF-B8B8-D21F26088195}" type="presOf" srcId="{2C2B94A0-7AF2-4F76-980B-67977D819AF1}" destId="{AF29BEBD-C372-4862-8229-89BA3AB51501}" srcOrd="0" destOrd="0" presId="urn:microsoft.com/office/officeart/2005/8/layout/hList1"/>
    <dgm:cxn modelId="{FAAABCFA-5EC3-477D-ABB7-417802D0BF0A}" srcId="{F4420970-3A5D-45FB-BF9D-C807B6F87492}" destId="{A33F9E87-B5FF-4F9F-997A-3313A6566F5F}" srcOrd="1" destOrd="0" parTransId="{9C32CCB6-D41A-4661-80E2-F89A86BEA622}" sibTransId="{85D21793-2665-42EC-835D-40B1AF457040}"/>
    <dgm:cxn modelId="{0FC90147-F882-47F9-8683-D8639905486F}" type="presParOf" srcId="{CE88C111-DA73-4870-B41D-63ADAED290A2}" destId="{62E46302-58C2-4215-AAF9-3CBB71B72509}" srcOrd="0" destOrd="0" presId="urn:microsoft.com/office/officeart/2005/8/layout/hList1"/>
    <dgm:cxn modelId="{F1851906-18A2-4061-B96D-543D11E9D7D7}" type="presParOf" srcId="{62E46302-58C2-4215-AAF9-3CBB71B72509}" destId="{1171FF4F-B934-4BF3-88D9-4C67E3E8E620}" srcOrd="0" destOrd="0" presId="urn:microsoft.com/office/officeart/2005/8/layout/hList1"/>
    <dgm:cxn modelId="{F3455870-7202-47D7-BF3A-9906EB6785A8}" type="presParOf" srcId="{62E46302-58C2-4215-AAF9-3CBB71B72509}" destId="{057C3BCC-3CA5-4CC4-B7F5-24388E3176BF}" srcOrd="1" destOrd="0" presId="urn:microsoft.com/office/officeart/2005/8/layout/hList1"/>
    <dgm:cxn modelId="{1AC77607-853E-453F-9004-8D5B1092835D}" type="presParOf" srcId="{CE88C111-DA73-4870-B41D-63ADAED290A2}" destId="{D47BE8EF-9534-4532-A078-77F96A7259D3}" srcOrd="1" destOrd="0" presId="urn:microsoft.com/office/officeart/2005/8/layout/hList1"/>
    <dgm:cxn modelId="{415F15E5-EE68-4C3A-B322-1EA654194881}" type="presParOf" srcId="{CE88C111-DA73-4870-B41D-63ADAED290A2}" destId="{AD4C5177-23FD-4061-B97F-B4D0EFBCC1FE}" srcOrd="2" destOrd="0" presId="urn:microsoft.com/office/officeart/2005/8/layout/hList1"/>
    <dgm:cxn modelId="{4FA70D73-02F7-416C-8FCA-30A2464F7404}" type="presParOf" srcId="{AD4C5177-23FD-4061-B97F-B4D0EFBCC1FE}" destId="{35853A24-3A1A-4732-AB27-64EAA882E8E5}" srcOrd="0" destOrd="0" presId="urn:microsoft.com/office/officeart/2005/8/layout/hList1"/>
    <dgm:cxn modelId="{5699DB66-8A4A-4CCD-B9FC-C0849E0B839E}" type="presParOf" srcId="{AD4C5177-23FD-4061-B97F-B4D0EFBCC1FE}" destId="{39A921E0-BCBA-470A-9186-791A7E8DF1C7}" srcOrd="1" destOrd="0" presId="urn:microsoft.com/office/officeart/2005/8/layout/hList1"/>
    <dgm:cxn modelId="{9149F15F-8679-457E-8166-F5207E3F6F45}" type="presParOf" srcId="{CE88C111-DA73-4870-B41D-63ADAED290A2}" destId="{CC707158-E72D-4601-9BAD-250E882A7C9C}" srcOrd="3" destOrd="0" presId="urn:microsoft.com/office/officeart/2005/8/layout/hList1"/>
    <dgm:cxn modelId="{A4652F2E-957E-4C67-A48F-2560A965B518}" type="presParOf" srcId="{CE88C111-DA73-4870-B41D-63ADAED290A2}" destId="{C3416EC0-2107-4EB2-9724-7A5FAB0E93BF}" srcOrd="4" destOrd="0" presId="urn:microsoft.com/office/officeart/2005/8/layout/hList1"/>
    <dgm:cxn modelId="{46E81C9C-EDD2-4DA5-9427-7325C05961ED}" type="presParOf" srcId="{C3416EC0-2107-4EB2-9724-7A5FAB0E93BF}" destId="{18679D45-A600-487D-A273-4812F2E69073}" srcOrd="0" destOrd="0" presId="urn:microsoft.com/office/officeart/2005/8/layout/hList1"/>
    <dgm:cxn modelId="{CDBF3766-B7DC-4074-B167-562947534A79}" type="presParOf" srcId="{C3416EC0-2107-4EB2-9724-7A5FAB0E93BF}" destId="{AF29BEBD-C372-4862-8229-89BA3AB5150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3"/>
          </a:fillRef>
          <a:effectRef idx="1">
            <a:schemeClr val="accent3"/>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3"/>
          </a:fillRef>
          <a:effectRef idx="1">
            <a:schemeClr val="accent3"/>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3">
            <a:schemeClr val="lt1"/>
          </a:lnRef>
          <a:fillRef idx="1">
            <a:schemeClr val="accent3"/>
          </a:fillRef>
          <a:effectRef idx="1">
            <a:schemeClr val="accent3"/>
          </a:effectRef>
          <a:fontRef idx="minor">
            <a:schemeClr val="lt1"/>
          </a:fontRef>
        </dgm:style>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3"/>
          </a:fillRef>
          <a:effectRef idx="1">
            <a:schemeClr val="accent3"/>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3"/>
          </a:fillRef>
          <a:effectRef idx="1">
            <a:schemeClr val="accent3"/>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3">
            <a:schemeClr val="lt1"/>
          </a:lnRef>
          <a:fillRef idx="1">
            <a:schemeClr val="accent3"/>
          </a:fillRef>
          <a:effectRef idx="1">
            <a:schemeClr val="accent3"/>
          </a:effectRef>
          <a:fontRef idx="minor">
            <a:schemeClr val="lt1"/>
          </a:fontRef>
        </dgm:style>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3"/>
          </a:fillRef>
          <a:effectRef idx="1">
            <a:schemeClr val="accent3"/>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4"/>
          </a:fillRef>
          <a:effectRef idx="1">
            <a:schemeClr val="accent4"/>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3"/>
          </a:fillRef>
          <a:effectRef idx="1">
            <a:schemeClr val="accent3"/>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3">
            <a:schemeClr val="lt1"/>
          </a:lnRef>
          <a:fillRef idx="1">
            <a:schemeClr val="accent3"/>
          </a:fillRef>
          <a:effectRef idx="1">
            <a:schemeClr val="accent3"/>
          </a:effectRef>
          <a:fontRef idx="minor">
            <a:schemeClr val="lt1"/>
          </a:fontRef>
        </dgm:style>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3"/>
          </a:fillRef>
          <a:effectRef idx="1">
            <a:schemeClr val="accent3"/>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3"/>
          </a:fillRef>
          <a:effectRef idx="1">
            <a:schemeClr val="accent3"/>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5"/>
          </a:fillRef>
          <a:effectRef idx="1">
            <a:schemeClr val="accent5"/>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b="1"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782505B-59DF-4329-8CB3-1953E54859B5}" type="doc">
      <dgm:prSet loTypeId="urn:microsoft.com/office/officeart/2005/8/layout/venn1" loCatId="relationship" qsTypeId="urn:microsoft.com/office/officeart/2005/8/quickstyle/simple1" qsCatId="simple" csTypeId="urn:microsoft.com/office/officeart/2005/8/colors/colorful1" csCatId="colorful" phldr="1"/>
      <dgm:spPr/>
      <dgm:t>
        <a:bodyPr/>
        <a:lstStyle/>
        <a:p>
          <a:endParaRPr lang="en-US"/>
        </a:p>
      </dgm:t>
    </dgm:pt>
    <dgm:pt modelId="{80DA4C36-6241-4C18-A73B-40C862C18683}">
      <dgm:prSet custT="1"/>
      <dgm:spPr/>
      <dgm:t>
        <a:bodyPr/>
        <a:lstStyle/>
        <a:p>
          <a:r>
            <a:rPr lang="en-US" sz="1600" b="1" dirty="0"/>
            <a:t>Philosophy </a:t>
          </a:r>
          <a:br>
            <a:rPr lang="en-US" sz="1600" b="1" dirty="0"/>
          </a:br>
          <a:r>
            <a:rPr lang="en-US" sz="1600" b="1" dirty="0"/>
            <a:t> </a:t>
          </a:r>
          <a:r>
            <a:rPr lang="en-US" sz="1600" dirty="0"/>
            <a:t>logic, methods of reasoning, mind vs. matter, foundations of learning and knowledge</a:t>
          </a:r>
        </a:p>
      </dgm:t>
    </dgm:pt>
    <dgm:pt modelId="{76930314-C563-4BC5-990D-0AAB7EF7C1DA}" type="parTrans" cxnId="{E40CE4E3-D4B0-4126-A693-AA98233D2DA9}">
      <dgm:prSet/>
      <dgm:spPr/>
      <dgm:t>
        <a:bodyPr/>
        <a:lstStyle/>
        <a:p>
          <a:endParaRPr lang="en-US" sz="1600"/>
        </a:p>
      </dgm:t>
    </dgm:pt>
    <dgm:pt modelId="{D05FEEFD-6050-4C98-83D9-7A1765D276CC}" type="sibTrans" cxnId="{E40CE4E3-D4B0-4126-A693-AA98233D2DA9}">
      <dgm:prSet/>
      <dgm:spPr/>
      <dgm:t>
        <a:bodyPr/>
        <a:lstStyle/>
        <a:p>
          <a:endParaRPr lang="en-US" sz="1600"/>
        </a:p>
      </dgm:t>
    </dgm:pt>
    <dgm:pt modelId="{BE6B8F80-BAD2-4CC2-BAF9-860114D9439C}">
      <dgm:prSet custT="1"/>
      <dgm:spPr/>
      <dgm:t>
        <a:bodyPr/>
        <a:lstStyle/>
        <a:p>
          <a:r>
            <a:rPr lang="en-US" sz="1600" b="1" dirty="0"/>
            <a:t>Mathematics </a:t>
          </a:r>
          <a:br>
            <a:rPr lang="en-US" sz="1600" b="1" dirty="0"/>
          </a:br>
          <a:r>
            <a:rPr lang="en-US" sz="1600" dirty="0"/>
            <a:t>logic, probability, optimization </a:t>
          </a:r>
        </a:p>
      </dgm:t>
    </dgm:pt>
    <dgm:pt modelId="{5C4CB5CB-0CF1-45BF-BA44-37F3FA312C64}" type="parTrans" cxnId="{0829594B-309F-48E3-836D-9E3301C87C65}">
      <dgm:prSet/>
      <dgm:spPr/>
      <dgm:t>
        <a:bodyPr/>
        <a:lstStyle/>
        <a:p>
          <a:endParaRPr lang="en-US" sz="1600"/>
        </a:p>
      </dgm:t>
    </dgm:pt>
    <dgm:pt modelId="{3D1B8815-8AE4-4ECD-BB00-70101A929947}" type="sibTrans" cxnId="{0829594B-309F-48E3-836D-9E3301C87C65}">
      <dgm:prSet/>
      <dgm:spPr/>
      <dgm:t>
        <a:bodyPr/>
        <a:lstStyle/>
        <a:p>
          <a:endParaRPr lang="en-US" sz="1600"/>
        </a:p>
      </dgm:t>
    </dgm:pt>
    <dgm:pt modelId="{DCC345AB-91A6-4B93-9CAE-484D4F521B92}">
      <dgm:prSet custT="1"/>
      <dgm:spPr/>
      <dgm:t>
        <a:bodyPr/>
        <a:lstStyle/>
        <a:p>
          <a:r>
            <a:rPr lang="en-US" sz="1600" b="1" dirty="0"/>
            <a:t>Economics </a:t>
          </a:r>
          <a:br>
            <a:rPr lang="en-US" sz="1600" b="1" dirty="0"/>
          </a:br>
          <a:r>
            <a:rPr lang="en-US" sz="1600" dirty="0"/>
            <a:t>utility, decision theory </a:t>
          </a:r>
        </a:p>
      </dgm:t>
    </dgm:pt>
    <dgm:pt modelId="{A010C5D1-B739-4840-8F82-2F280A5A0F44}" type="parTrans" cxnId="{02A8CD0F-0CA3-4F69-9AC2-317B6226B1D2}">
      <dgm:prSet/>
      <dgm:spPr/>
      <dgm:t>
        <a:bodyPr/>
        <a:lstStyle/>
        <a:p>
          <a:endParaRPr lang="en-US" sz="1600"/>
        </a:p>
      </dgm:t>
    </dgm:pt>
    <dgm:pt modelId="{93F0DFD2-9E1F-45E6-8F04-6001C7C5259C}" type="sibTrans" cxnId="{02A8CD0F-0CA3-4F69-9AC2-317B6226B1D2}">
      <dgm:prSet/>
      <dgm:spPr/>
      <dgm:t>
        <a:bodyPr/>
        <a:lstStyle/>
        <a:p>
          <a:endParaRPr lang="en-US" sz="1600"/>
        </a:p>
      </dgm:t>
    </dgm:pt>
    <dgm:pt modelId="{BCCFE23E-BDA3-4FB5-A1A7-B1CA46A36DEC}">
      <dgm:prSet custT="1"/>
      <dgm:spPr/>
      <dgm:t>
        <a:bodyPr/>
        <a:lstStyle/>
        <a:p>
          <a:r>
            <a:rPr lang="en-US" sz="1600" b="1" dirty="0"/>
            <a:t>Neuroscience </a:t>
          </a:r>
          <a:br>
            <a:rPr lang="en-US" sz="1600" b="1" dirty="0"/>
          </a:br>
          <a:r>
            <a:rPr lang="en-US" sz="1600" b="1" dirty="0"/>
            <a:t> </a:t>
          </a:r>
          <a:r>
            <a:rPr lang="en-US" sz="1600" dirty="0"/>
            <a:t>biological basis of intelligence</a:t>
          </a:r>
        </a:p>
      </dgm:t>
    </dgm:pt>
    <dgm:pt modelId="{9256497A-F191-46C8-B90D-DFBB1046EA2D}" type="parTrans" cxnId="{F7E33B7F-1FAE-46AF-A2C5-1C3D402E0B62}">
      <dgm:prSet/>
      <dgm:spPr/>
      <dgm:t>
        <a:bodyPr/>
        <a:lstStyle/>
        <a:p>
          <a:endParaRPr lang="en-US" sz="1600"/>
        </a:p>
      </dgm:t>
    </dgm:pt>
    <dgm:pt modelId="{462F6AC0-0B06-40E9-AF91-A5B764E338A2}" type="sibTrans" cxnId="{F7E33B7F-1FAE-46AF-A2C5-1C3D402E0B62}">
      <dgm:prSet/>
      <dgm:spPr/>
      <dgm:t>
        <a:bodyPr/>
        <a:lstStyle/>
        <a:p>
          <a:endParaRPr lang="en-US" sz="1600"/>
        </a:p>
      </dgm:t>
    </dgm:pt>
    <dgm:pt modelId="{043D3B55-F36C-4D2F-9E8C-3971EB1779A4}">
      <dgm:prSet custT="1"/>
      <dgm:spPr/>
      <dgm:t>
        <a:bodyPr/>
        <a:lstStyle/>
        <a:p>
          <a:r>
            <a:rPr lang="en-US" sz="1600" b="1" dirty="0"/>
            <a:t>Cognitive science </a:t>
          </a:r>
          <a:br>
            <a:rPr lang="en-US" sz="1600" b="1" dirty="0"/>
          </a:br>
          <a:r>
            <a:rPr lang="en-US" sz="1600" b="1" dirty="0"/>
            <a:t> </a:t>
          </a:r>
          <a:r>
            <a:rPr lang="en-US" sz="1600" dirty="0"/>
            <a:t>computational models of human intelligence</a:t>
          </a:r>
        </a:p>
      </dgm:t>
    </dgm:pt>
    <dgm:pt modelId="{0E8D7110-3D52-41E0-85F2-EA75B891E42C}" type="parTrans" cxnId="{2C887673-BDD7-46E8-AB37-5C9AFEC5A046}">
      <dgm:prSet/>
      <dgm:spPr/>
      <dgm:t>
        <a:bodyPr/>
        <a:lstStyle/>
        <a:p>
          <a:endParaRPr lang="en-US" sz="1600"/>
        </a:p>
      </dgm:t>
    </dgm:pt>
    <dgm:pt modelId="{C5373023-5E1A-46CB-8313-0216DA0051AB}" type="sibTrans" cxnId="{2C887673-BDD7-46E8-AB37-5C9AFEC5A046}">
      <dgm:prSet/>
      <dgm:spPr/>
      <dgm:t>
        <a:bodyPr/>
        <a:lstStyle/>
        <a:p>
          <a:endParaRPr lang="en-US" sz="1600"/>
        </a:p>
      </dgm:t>
    </dgm:pt>
    <dgm:pt modelId="{1EFE18E5-363D-49CE-808F-626A9FBABCE0}">
      <dgm:prSet custT="1"/>
      <dgm:spPr/>
      <dgm:t>
        <a:bodyPr/>
        <a:lstStyle/>
        <a:p>
          <a:r>
            <a:rPr lang="en-US" sz="1600" b="1" dirty="0"/>
            <a:t>Linguistics </a:t>
          </a:r>
          <a:br>
            <a:rPr lang="en-US" sz="1600" b="1" dirty="0"/>
          </a:br>
          <a:r>
            <a:rPr lang="en-US" sz="1600" b="1" dirty="0"/>
            <a:t> </a:t>
          </a:r>
          <a:r>
            <a:rPr lang="en-US" sz="1600" dirty="0"/>
            <a:t>rules of language, language acquisition</a:t>
          </a:r>
        </a:p>
      </dgm:t>
    </dgm:pt>
    <dgm:pt modelId="{BFB58523-1CBD-4037-A479-0C334C7DE7A8}" type="parTrans" cxnId="{6D2FF423-6A4F-4A6A-BC0A-7B1449AE9688}">
      <dgm:prSet/>
      <dgm:spPr/>
      <dgm:t>
        <a:bodyPr/>
        <a:lstStyle/>
        <a:p>
          <a:endParaRPr lang="en-US" sz="1600"/>
        </a:p>
      </dgm:t>
    </dgm:pt>
    <dgm:pt modelId="{33C923D6-FD60-4E7A-94C1-6883AC6A49AE}" type="sibTrans" cxnId="{6D2FF423-6A4F-4A6A-BC0A-7B1449AE9688}">
      <dgm:prSet/>
      <dgm:spPr/>
      <dgm:t>
        <a:bodyPr/>
        <a:lstStyle/>
        <a:p>
          <a:endParaRPr lang="en-US" sz="1600"/>
        </a:p>
      </dgm:t>
    </dgm:pt>
    <dgm:pt modelId="{FF0B0CE2-DFCC-4E04-A379-CE3C94299541}">
      <dgm:prSet custT="1"/>
      <dgm:spPr/>
      <dgm:t>
        <a:bodyPr/>
        <a:lstStyle/>
        <a:p>
          <a:r>
            <a:rPr lang="en-US" sz="1600" b="1" dirty="0"/>
            <a:t>Machine learning </a:t>
          </a:r>
          <a:br>
            <a:rPr lang="en-US" sz="1600" b="1" dirty="0"/>
          </a:br>
          <a:r>
            <a:rPr lang="en-US" sz="1600" dirty="0"/>
            <a:t>design of systems that use experience to  improve performance</a:t>
          </a:r>
        </a:p>
      </dgm:t>
    </dgm:pt>
    <dgm:pt modelId="{54ECEE36-1B91-4573-8B44-9650E59CB14C}" type="parTrans" cxnId="{72433477-53D6-449F-A932-D9E3297A389C}">
      <dgm:prSet/>
      <dgm:spPr/>
      <dgm:t>
        <a:bodyPr/>
        <a:lstStyle/>
        <a:p>
          <a:endParaRPr lang="en-US" sz="1600"/>
        </a:p>
      </dgm:t>
    </dgm:pt>
    <dgm:pt modelId="{53C29B34-B8E5-4FCB-8144-975ABFC25616}" type="sibTrans" cxnId="{72433477-53D6-449F-A932-D9E3297A389C}">
      <dgm:prSet/>
      <dgm:spPr/>
      <dgm:t>
        <a:bodyPr/>
        <a:lstStyle/>
        <a:p>
          <a:endParaRPr lang="en-US" sz="1600"/>
        </a:p>
      </dgm:t>
    </dgm:pt>
    <dgm:pt modelId="{4DC1F820-F555-4C24-AF91-CE27B8095F43}">
      <dgm:prSet custT="1"/>
      <dgm:spPr/>
      <dgm:t>
        <a:bodyPr/>
        <a:lstStyle/>
        <a:p>
          <a:endParaRPr lang="en-US"/>
        </a:p>
      </dgm:t>
    </dgm:pt>
    <dgm:pt modelId="{5C2F10FB-3CB2-428E-8E1C-5DC3AD75132B}" type="parTrans" cxnId="{3C87DEE3-2F2C-4E1D-A344-DD9A6C2E1958}">
      <dgm:prSet/>
      <dgm:spPr/>
      <dgm:t>
        <a:bodyPr/>
        <a:lstStyle/>
        <a:p>
          <a:endParaRPr lang="en-US" sz="1600"/>
        </a:p>
      </dgm:t>
    </dgm:pt>
    <dgm:pt modelId="{C0881179-C44D-4F84-A286-5C7213B48F6F}" type="sibTrans" cxnId="{3C87DEE3-2F2C-4E1D-A344-DD9A6C2E1958}">
      <dgm:prSet/>
      <dgm:spPr/>
      <dgm:t>
        <a:bodyPr/>
        <a:lstStyle/>
        <a:p>
          <a:endParaRPr lang="en-US" sz="1600"/>
        </a:p>
      </dgm:t>
    </dgm:pt>
    <dgm:pt modelId="{E368688A-CCC3-469A-87E6-51BC3F36BC37}">
      <dgm:prSet custT="1"/>
      <dgm:spPr/>
      <dgm:t>
        <a:bodyPr/>
        <a:lstStyle/>
        <a:p>
          <a:endParaRPr lang="en-US"/>
        </a:p>
      </dgm:t>
    </dgm:pt>
    <dgm:pt modelId="{6518247B-66B0-4D6B-806D-E7CB56C16593}" type="parTrans" cxnId="{4862CD67-856F-4AB9-B5CB-2EF3E27EA549}">
      <dgm:prSet/>
      <dgm:spPr/>
      <dgm:t>
        <a:bodyPr/>
        <a:lstStyle/>
        <a:p>
          <a:endParaRPr lang="en-US" sz="1600"/>
        </a:p>
      </dgm:t>
    </dgm:pt>
    <dgm:pt modelId="{7AA8657D-9FF1-4375-8B03-0F6FE051DCE9}" type="sibTrans" cxnId="{4862CD67-856F-4AB9-B5CB-2EF3E27EA549}">
      <dgm:prSet/>
      <dgm:spPr/>
      <dgm:t>
        <a:bodyPr/>
        <a:lstStyle/>
        <a:p>
          <a:endParaRPr lang="en-US" sz="1600"/>
        </a:p>
      </dgm:t>
    </dgm:pt>
    <dgm:pt modelId="{DD91A4BD-BCB6-4E9A-9431-BAAC2300F9B4}" type="pres">
      <dgm:prSet presAssocID="{C782505B-59DF-4329-8CB3-1953E54859B5}" presName="compositeShape" presStyleCnt="0">
        <dgm:presLayoutVars>
          <dgm:chMax val="7"/>
          <dgm:dir/>
          <dgm:resizeHandles val="exact"/>
        </dgm:presLayoutVars>
      </dgm:prSet>
      <dgm:spPr/>
    </dgm:pt>
    <dgm:pt modelId="{5E0906F0-434E-4938-9EEE-E660A9B66C5B}" type="pres">
      <dgm:prSet presAssocID="{80DA4C36-6241-4C18-A73B-40C862C18683}" presName="circ1" presStyleLbl="vennNode1" presStyleIdx="0" presStyleCnt="7"/>
      <dgm:spPr/>
    </dgm:pt>
    <dgm:pt modelId="{403DB5DE-3FBE-407F-989B-FEEE0EFEAD53}" type="pres">
      <dgm:prSet presAssocID="{80DA4C36-6241-4C18-A73B-40C862C18683}" presName="circ1Tx" presStyleLbl="revTx" presStyleIdx="0" presStyleCnt="0" custScaleX="168688">
        <dgm:presLayoutVars>
          <dgm:chMax val="0"/>
          <dgm:chPref val="0"/>
          <dgm:bulletEnabled val="1"/>
        </dgm:presLayoutVars>
      </dgm:prSet>
      <dgm:spPr/>
    </dgm:pt>
    <dgm:pt modelId="{3F369BCF-6057-431C-A32E-6488A45A2E43}" type="pres">
      <dgm:prSet presAssocID="{BE6B8F80-BAD2-4CC2-BAF9-860114D9439C}" presName="circ2" presStyleLbl="vennNode1" presStyleIdx="1" presStyleCnt="7"/>
      <dgm:spPr/>
    </dgm:pt>
    <dgm:pt modelId="{197112F4-1EEC-4E15-9D6E-E73F99928272}" type="pres">
      <dgm:prSet presAssocID="{BE6B8F80-BAD2-4CC2-BAF9-860114D9439C}" presName="circ2Tx" presStyleLbl="revTx" presStyleIdx="0" presStyleCnt="0" custScaleX="149069">
        <dgm:presLayoutVars>
          <dgm:chMax val="0"/>
          <dgm:chPref val="0"/>
          <dgm:bulletEnabled val="1"/>
        </dgm:presLayoutVars>
      </dgm:prSet>
      <dgm:spPr/>
    </dgm:pt>
    <dgm:pt modelId="{41AFDB24-DCB5-4D38-8B7A-20743C9072F3}" type="pres">
      <dgm:prSet presAssocID="{DCC345AB-91A6-4B93-9CAE-484D4F521B92}" presName="circ3" presStyleLbl="vennNode1" presStyleIdx="2" presStyleCnt="7"/>
      <dgm:spPr/>
    </dgm:pt>
    <dgm:pt modelId="{77E027BA-32C8-40B4-B86F-9BC64BA12DF1}" type="pres">
      <dgm:prSet presAssocID="{DCC345AB-91A6-4B93-9CAE-484D4F521B92}" presName="circ3Tx" presStyleLbl="revTx" presStyleIdx="0" presStyleCnt="0" custScaleX="133331">
        <dgm:presLayoutVars>
          <dgm:chMax val="0"/>
          <dgm:chPref val="0"/>
          <dgm:bulletEnabled val="1"/>
        </dgm:presLayoutVars>
      </dgm:prSet>
      <dgm:spPr/>
    </dgm:pt>
    <dgm:pt modelId="{70ADBFF7-7863-4830-A07F-A07987781494}" type="pres">
      <dgm:prSet presAssocID="{BCCFE23E-BDA3-4FB5-A1A7-B1CA46A36DEC}" presName="circ4" presStyleLbl="vennNode1" presStyleIdx="3" presStyleCnt="7"/>
      <dgm:spPr/>
    </dgm:pt>
    <dgm:pt modelId="{B8DEF350-4EA8-4B82-A153-DD59610BFD82}" type="pres">
      <dgm:prSet presAssocID="{BCCFE23E-BDA3-4FB5-A1A7-B1CA46A36DEC}" presName="circ4Tx" presStyleLbl="revTx" presStyleIdx="0" presStyleCnt="0" custScaleX="140133">
        <dgm:presLayoutVars>
          <dgm:chMax val="0"/>
          <dgm:chPref val="0"/>
          <dgm:bulletEnabled val="1"/>
        </dgm:presLayoutVars>
      </dgm:prSet>
      <dgm:spPr/>
    </dgm:pt>
    <dgm:pt modelId="{E28C15C9-A8D6-4F76-B147-01BB96D48DE1}" type="pres">
      <dgm:prSet presAssocID="{043D3B55-F36C-4D2F-9E8C-3971EB1779A4}" presName="circ5" presStyleLbl="vennNode1" presStyleIdx="4" presStyleCnt="7"/>
      <dgm:spPr/>
    </dgm:pt>
    <dgm:pt modelId="{91B4235B-5493-4E9B-B3DF-1FFF5A5A80C8}" type="pres">
      <dgm:prSet presAssocID="{043D3B55-F36C-4D2F-9E8C-3971EB1779A4}" presName="circ5Tx" presStyleLbl="revTx" presStyleIdx="0" presStyleCnt="0" custScaleX="156996">
        <dgm:presLayoutVars>
          <dgm:chMax val="0"/>
          <dgm:chPref val="0"/>
          <dgm:bulletEnabled val="1"/>
        </dgm:presLayoutVars>
      </dgm:prSet>
      <dgm:spPr/>
    </dgm:pt>
    <dgm:pt modelId="{2E620C8F-4679-4F55-BFAE-A4E491FD0E77}" type="pres">
      <dgm:prSet presAssocID="{1EFE18E5-363D-49CE-808F-626A9FBABCE0}" presName="circ6" presStyleLbl="vennNode1" presStyleIdx="5" presStyleCnt="7"/>
      <dgm:spPr/>
    </dgm:pt>
    <dgm:pt modelId="{9FA0679D-19EC-4878-B34B-F5F9CF449065}" type="pres">
      <dgm:prSet presAssocID="{1EFE18E5-363D-49CE-808F-626A9FBABCE0}" presName="circ6Tx" presStyleLbl="revTx" presStyleIdx="0" presStyleCnt="0" custScaleX="151517">
        <dgm:presLayoutVars>
          <dgm:chMax val="0"/>
          <dgm:chPref val="0"/>
          <dgm:bulletEnabled val="1"/>
        </dgm:presLayoutVars>
      </dgm:prSet>
      <dgm:spPr/>
    </dgm:pt>
    <dgm:pt modelId="{1B20F573-CAFE-4C1C-A855-5CA20B9EDBBB}" type="pres">
      <dgm:prSet presAssocID="{FF0B0CE2-DFCC-4E04-A379-CE3C94299541}" presName="circ7" presStyleLbl="vennNode1" presStyleIdx="6" presStyleCnt="7"/>
      <dgm:spPr/>
    </dgm:pt>
    <dgm:pt modelId="{328B2444-0CFC-4EA5-9022-A73025DAD915}" type="pres">
      <dgm:prSet presAssocID="{FF0B0CE2-DFCC-4E04-A379-CE3C94299541}" presName="circ7Tx" presStyleLbl="revTx" presStyleIdx="0" presStyleCnt="0" custScaleX="186730">
        <dgm:presLayoutVars>
          <dgm:chMax val="0"/>
          <dgm:chPref val="0"/>
          <dgm:bulletEnabled val="1"/>
        </dgm:presLayoutVars>
      </dgm:prSet>
      <dgm:spPr/>
    </dgm:pt>
  </dgm:ptLst>
  <dgm:cxnLst>
    <dgm:cxn modelId="{770B870E-8B83-43C2-8473-09BA8C8BB277}" type="presOf" srcId="{043D3B55-F36C-4D2F-9E8C-3971EB1779A4}" destId="{91B4235B-5493-4E9B-B3DF-1FFF5A5A80C8}" srcOrd="0" destOrd="0" presId="urn:microsoft.com/office/officeart/2005/8/layout/venn1"/>
    <dgm:cxn modelId="{02A8CD0F-0CA3-4F69-9AC2-317B6226B1D2}" srcId="{C782505B-59DF-4329-8CB3-1953E54859B5}" destId="{DCC345AB-91A6-4B93-9CAE-484D4F521B92}" srcOrd="2" destOrd="0" parTransId="{A010C5D1-B739-4840-8F82-2F280A5A0F44}" sibTransId="{93F0DFD2-9E1F-45E6-8F04-6001C7C5259C}"/>
    <dgm:cxn modelId="{6D2FF423-6A4F-4A6A-BC0A-7B1449AE9688}" srcId="{C782505B-59DF-4329-8CB3-1953E54859B5}" destId="{1EFE18E5-363D-49CE-808F-626A9FBABCE0}" srcOrd="5" destOrd="0" parTransId="{BFB58523-1CBD-4037-A479-0C334C7DE7A8}" sibTransId="{33C923D6-FD60-4E7A-94C1-6883AC6A49AE}"/>
    <dgm:cxn modelId="{90014166-A148-4A10-8BC5-C0A2A76F2B28}" type="presOf" srcId="{BCCFE23E-BDA3-4FB5-A1A7-B1CA46A36DEC}" destId="{B8DEF350-4EA8-4B82-A153-DD59610BFD82}" srcOrd="0" destOrd="0" presId="urn:microsoft.com/office/officeart/2005/8/layout/venn1"/>
    <dgm:cxn modelId="{4862CD67-856F-4AB9-B5CB-2EF3E27EA549}" srcId="{C782505B-59DF-4329-8CB3-1953E54859B5}" destId="{E368688A-CCC3-469A-87E6-51BC3F36BC37}" srcOrd="8" destOrd="0" parTransId="{6518247B-66B0-4D6B-806D-E7CB56C16593}" sibTransId="{7AA8657D-9FF1-4375-8B03-0F6FE051DCE9}"/>
    <dgm:cxn modelId="{0829594B-309F-48E3-836D-9E3301C87C65}" srcId="{C782505B-59DF-4329-8CB3-1953E54859B5}" destId="{BE6B8F80-BAD2-4CC2-BAF9-860114D9439C}" srcOrd="1" destOrd="0" parTransId="{5C4CB5CB-0CF1-45BF-BA44-37F3FA312C64}" sibTransId="{3D1B8815-8AE4-4ECD-BB00-70101A929947}"/>
    <dgm:cxn modelId="{2C887673-BDD7-46E8-AB37-5C9AFEC5A046}" srcId="{C782505B-59DF-4329-8CB3-1953E54859B5}" destId="{043D3B55-F36C-4D2F-9E8C-3971EB1779A4}" srcOrd="4" destOrd="0" parTransId="{0E8D7110-3D52-41E0-85F2-EA75B891E42C}" sibTransId="{C5373023-5E1A-46CB-8313-0216DA0051AB}"/>
    <dgm:cxn modelId="{72433477-53D6-449F-A932-D9E3297A389C}" srcId="{C782505B-59DF-4329-8CB3-1953E54859B5}" destId="{FF0B0CE2-DFCC-4E04-A379-CE3C94299541}" srcOrd="6" destOrd="0" parTransId="{54ECEE36-1B91-4573-8B44-9650E59CB14C}" sibTransId="{53C29B34-B8E5-4FCB-8144-975ABFC25616}"/>
    <dgm:cxn modelId="{F7E33B7F-1FAE-46AF-A2C5-1C3D402E0B62}" srcId="{C782505B-59DF-4329-8CB3-1953E54859B5}" destId="{BCCFE23E-BDA3-4FB5-A1A7-B1CA46A36DEC}" srcOrd="3" destOrd="0" parTransId="{9256497A-F191-46C8-B90D-DFBB1046EA2D}" sibTransId="{462F6AC0-0B06-40E9-AF91-A5B764E338A2}"/>
    <dgm:cxn modelId="{05948996-3358-417A-8772-8C59F7890528}" type="presOf" srcId="{1EFE18E5-363D-49CE-808F-626A9FBABCE0}" destId="{9FA0679D-19EC-4878-B34B-F5F9CF449065}" srcOrd="0" destOrd="0" presId="urn:microsoft.com/office/officeart/2005/8/layout/venn1"/>
    <dgm:cxn modelId="{D8B0CCA7-4845-482A-93F6-A5EF9F9D5C0B}" type="presOf" srcId="{FF0B0CE2-DFCC-4E04-A379-CE3C94299541}" destId="{328B2444-0CFC-4EA5-9022-A73025DAD915}" srcOrd="0" destOrd="0" presId="urn:microsoft.com/office/officeart/2005/8/layout/venn1"/>
    <dgm:cxn modelId="{284A23B7-5EA7-4B2A-8AB3-43DBA7053241}" type="presOf" srcId="{C782505B-59DF-4329-8CB3-1953E54859B5}" destId="{DD91A4BD-BCB6-4E9A-9431-BAAC2300F9B4}" srcOrd="0" destOrd="0" presId="urn:microsoft.com/office/officeart/2005/8/layout/venn1"/>
    <dgm:cxn modelId="{5A7B4ADC-3B7C-4936-BCD6-24A7DF1CB65F}" type="presOf" srcId="{80DA4C36-6241-4C18-A73B-40C862C18683}" destId="{403DB5DE-3FBE-407F-989B-FEEE0EFEAD53}" srcOrd="0" destOrd="0" presId="urn:microsoft.com/office/officeart/2005/8/layout/venn1"/>
    <dgm:cxn modelId="{1BC888E2-B7E4-4D76-BB19-DF60925AF9F2}" type="presOf" srcId="{DCC345AB-91A6-4B93-9CAE-484D4F521B92}" destId="{77E027BA-32C8-40B4-B86F-9BC64BA12DF1}" srcOrd="0" destOrd="0" presId="urn:microsoft.com/office/officeart/2005/8/layout/venn1"/>
    <dgm:cxn modelId="{B76BF2E2-5B31-425E-888D-CDA93A8E1591}" type="presOf" srcId="{BE6B8F80-BAD2-4CC2-BAF9-860114D9439C}" destId="{197112F4-1EEC-4E15-9D6E-E73F99928272}" srcOrd="0" destOrd="0" presId="urn:microsoft.com/office/officeart/2005/8/layout/venn1"/>
    <dgm:cxn modelId="{3C87DEE3-2F2C-4E1D-A344-DD9A6C2E1958}" srcId="{C782505B-59DF-4329-8CB3-1953E54859B5}" destId="{4DC1F820-F555-4C24-AF91-CE27B8095F43}" srcOrd="7" destOrd="0" parTransId="{5C2F10FB-3CB2-428E-8E1C-5DC3AD75132B}" sibTransId="{C0881179-C44D-4F84-A286-5C7213B48F6F}"/>
    <dgm:cxn modelId="{E40CE4E3-D4B0-4126-A693-AA98233D2DA9}" srcId="{C782505B-59DF-4329-8CB3-1953E54859B5}" destId="{80DA4C36-6241-4C18-A73B-40C862C18683}" srcOrd="0" destOrd="0" parTransId="{76930314-C563-4BC5-990D-0AAB7EF7C1DA}" sibTransId="{D05FEEFD-6050-4C98-83D9-7A1765D276CC}"/>
    <dgm:cxn modelId="{C765DF34-5052-4AD0-B3A8-2556742E534F}" type="presParOf" srcId="{DD91A4BD-BCB6-4E9A-9431-BAAC2300F9B4}" destId="{5E0906F0-434E-4938-9EEE-E660A9B66C5B}" srcOrd="0" destOrd="0" presId="urn:microsoft.com/office/officeart/2005/8/layout/venn1"/>
    <dgm:cxn modelId="{3EA834A4-FB68-4736-9AD9-8596F7E5DB50}" type="presParOf" srcId="{DD91A4BD-BCB6-4E9A-9431-BAAC2300F9B4}" destId="{403DB5DE-3FBE-407F-989B-FEEE0EFEAD53}" srcOrd="1" destOrd="0" presId="urn:microsoft.com/office/officeart/2005/8/layout/venn1"/>
    <dgm:cxn modelId="{6A54B555-0D9B-4150-AFF0-385A66AA1ADB}" type="presParOf" srcId="{DD91A4BD-BCB6-4E9A-9431-BAAC2300F9B4}" destId="{3F369BCF-6057-431C-A32E-6488A45A2E43}" srcOrd="2" destOrd="0" presId="urn:microsoft.com/office/officeart/2005/8/layout/venn1"/>
    <dgm:cxn modelId="{F25F9D7D-7795-4810-95F2-CCDB0874C31B}" type="presParOf" srcId="{DD91A4BD-BCB6-4E9A-9431-BAAC2300F9B4}" destId="{197112F4-1EEC-4E15-9D6E-E73F99928272}" srcOrd="3" destOrd="0" presId="urn:microsoft.com/office/officeart/2005/8/layout/venn1"/>
    <dgm:cxn modelId="{DD29C08B-A7BC-45CF-9B47-E01276058858}" type="presParOf" srcId="{DD91A4BD-BCB6-4E9A-9431-BAAC2300F9B4}" destId="{41AFDB24-DCB5-4D38-8B7A-20743C9072F3}" srcOrd="4" destOrd="0" presId="urn:microsoft.com/office/officeart/2005/8/layout/venn1"/>
    <dgm:cxn modelId="{41F31D95-434F-4519-B97E-A1AA94F359FC}" type="presParOf" srcId="{DD91A4BD-BCB6-4E9A-9431-BAAC2300F9B4}" destId="{77E027BA-32C8-40B4-B86F-9BC64BA12DF1}" srcOrd="5" destOrd="0" presId="urn:microsoft.com/office/officeart/2005/8/layout/venn1"/>
    <dgm:cxn modelId="{8438EAD4-96BF-400A-BC06-97A96297F3EA}" type="presParOf" srcId="{DD91A4BD-BCB6-4E9A-9431-BAAC2300F9B4}" destId="{70ADBFF7-7863-4830-A07F-A07987781494}" srcOrd="6" destOrd="0" presId="urn:microsoft.com/office/officeart/2005/8/layout/venn1"/>
    <dgm:cxn modelId="{4B7705E6-01BC-445E-BBF4-FFA318330144}" type="presParOf" srcId="{DD91A4BD-BCB6-4E9A-9431-BAAC2300F9B4}" destId="{B8DEF350-4EA8-4B82-A153-DD59610BFD82}" srcOrd="7" destOrd="0" presId="urn:microsoft.com/office/officeart/2005/8/layout/venn1"/>
    <dgm:cxn modelId="{34E4305B-E9EF-4C92-8712-82BD98CAE027}" type="presParOf" srcId="{DD91A4BD-BCB6-4E9A-9431-BAAC2300F9B4}" destId="{E28C15C9-A8D6-4F76-B147-01BB96D48DE1}" srcOrd="8" destOrd="0" presId="urn:microsoft.com/office/officeart/2005/8/layout/venn1"/>
    <dgm:cxn modelId="{90757D94-777C-4DCC-8AF6-A4A5442CA9D4}" type="presParOf" srcId="{DD91A4BD-BCB6-4E9A-9431-BAAC2300F9B4}" destId="{91B4235B-5493-4E9B-B3DF-1FFF5A5A80C8}" srcOrd="9" destOrd="0" presId="urn:microsoft.com/office/officeart/2005/8/layout/venn1"/>
    <dgm:cxn modelId="{2A0CDE88-EFB4-4BF1-870F-54001BE7FCF1}" type="presParOf" srcId="{DD91A4BD-BCB6-4E9A-9431-BAAC2300F9B4}" destId="{2E620C8F-4679-4F55-BFAE-A4E491FD0E77}" srcOrd="10" destOrd="0" presId="urn:microsoft.com/office/officeart/2005/8/layout/venn1"/>
    <dgm:cxn modelId="{3146D912-25B7-4572-9526-D5AD2ADD8B04}" type="presParOf" srcId="{DD91A4BD-BCB6-4E9A-9431-BAAC2300F9B4}" destId="{9FA0679D-19EC-4878-B34B-F5F9CF449065}" srcOrd="11" destOrd="0" presId="urn:microsoft.com/office/officeart/2005/8/layout/venn1"/>
    <dgm:cxn modelId="{59C42A74-B413-4A89-BE14-41C0322576AF}" type="presParOf" srcId="{DD91A4BD-BCB6-4E9A-9431-BAAC2300F9B4}" destId="{1B20F573-CAFE-4C1C-A855-5CA20B9EDBBB}" srcOrd="12" destOrd="0" presId="urn:microsoft.com/office/officeart/2005/8/layout/venn1"/>
    <dgm:cxn modelId="{534699A1-13BD-4DA4-81DB-1CBB48A13CFA}" type="presParOf" srcId="{DD91A4BD-BCB6-4E9A-9431-BAAC2300F9B4}" destId="{328B2444-0CFC-4EA5-9022-A73025DAD915}" srcOrd="1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9045-7893-4556-B3F3-5720C8ACC43F}">
      <dsp:nvSpPr>
        <dsp:cNvPr id="0" name=""/>
        <dsp:cNvSpPr/>
      </dsp:nvSpPr>
      <dsp:spPr>
        <a:xfrm>
          <a:off x="591502" y="0"/>
          <a:ext cx="6703695" cy="4351338"/>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9B01B-7FB7-4350-A4D4-CCF5734A58FA}">
      <dsp:nvSpPr>
        <dsp:cNvPr id="0" name=""/>
        <dsp:cNvSpPr/>
      </dsp:nvSpPr>
      <dsp:spPr>
        <a:xfrm>
          <a:off x="1519" y="1305401"/>
          <a:ext cx="1856831" cy="174053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What is AI?</a:t>
          </a:r>
        </a:p>
      </dsp:txBody>
      <dsp:txXfrm>
        <a:off x="86485" y="1390367"/>
        <a:ext cx="1686899" cy="1570603"/>
      </dsp:txXfrm>
    </dsp:sp>
    <dsp:sp modelId="{C53E8AC9-B3C2-4F22-A024-8206618BE8E9}">
      <dsp:nvSpPr>
        <dsp:cNvPr id="0" name=""/>
        <dsp:cNvSpPr/>
      </dsp:nvSpPr>
      <dsp:spPr>
        <a:xfrm>
          <a:off x="2010462" y="1305401"/>
          <a:ext cx="1856831" cy="174053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History of AI</a:t>
          </a:r>
        </a:p>
      </dsp:txBody>
      <dsp:txXfrm>
        <a:off x="2095428" y="1390367"/>
        <a:ext cx="1686899" cy="1570603"/>
      </dsp:txXfrm>
    </dsp:sp>
    <dsp:sp modelId="{2BC15CC0-AAFC-4719-8E3B-40296FCEF49B}">
      <dsp:nvSpPr>
        <dsp:cNvPr id="0" name=""/>
        <dsp:cNvSpPr/>
      </dsp:nvSpPr>
      <dsp:spPr>
        <a:xfrm>
          <a:off x="4019405" y="1305401"/>
          <a:ext cx="1856831" cy="174053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AI Today</a:t>
          </a:r>
        </a:p>
      </dsp:txBody>
      <dsp:txXfrm>
        <a:off x="4104371" y="1390367"/>
        <a:ext cx="1686899" cy="1570603"/>
      </dsp:txXfrm>
    </dsp:sp>
    <dsp:sp modelId="{5481297F-4CD0-49FE-9D47-1673202E0414}">
      <dsp:nvSpPr>
        <dsp:cNvPr id="0" name=""/>
        <dsp:cNvSpPr/>
      </dsp:nvSpPr>
      <dsp:spPr>
        <a:xfrm>
          <a:off x="6028349" y="1305401"/>
          <a:ext cx="1856831" cy="174053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t>
          </a:r>
        </a:p>
      </dsp:txBody>
      <dsp:txXfrm>
        <a:off x="6113315" y="1390367"/>
        <a:ext cx="1686899" cy="157060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5D22E-B2D9-4CC4-9A89-F7719E0B1F64}">
      <dsp:nvSpPr>
        <dsp:cNvPr id="0" name=""/>
        <dsp:cNvSpPr/>
      </dsp:nvSpPr>
      <dsp:spPr>
        <a:xfrm>
          <a:off x="1700502" y="0"/>
          <a:ext cx="4273249" cy="435752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AI</a:t>
          </a:r>
        </a:p>
      </dsp:txBody>
      <dsp:txXfrm>
        <a:off x="3090376" y="217876"/>
        <a:ext cx="1493500" cy="653628"/>
      </dsp:txXfrm>
    </dsp:sp>
    <dsp:sp modelId="{7F44D899-4995-42E7-8998-3B8A43C27BA4}">
      <dsp:nvSpPr>
        <dsp:cNvPr id="0" name=""/>
        <dsp:cNvSpPr/>
      </dsp:nvSpPr>
      <dsp:spPr>
        <a:xfrm>
          <a:off x="3364313" y="1428418"/>
          <a:ext cx="2385613" cy="2249070"/>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dirty="0"/>
            <a:t>ML</a:t>
          </a:r>
        </a:p>
      </dsp:txBody>
      <dsp:txXfrm>
        <a:off x="4001272" y="1568985"/>
        <a:ext cx="1111695" cy="421700"/>
      </dsp:txXfrm>
    </dsp:sp>
    <dsp:sp modelId="{86979C10-EE65-41B0-BD2A-4F9E1908E102}">
      <dsp:nvSpPr>
        <dsp:cNvPr id="0" name=""/>
        <dsp:cNvSpPr/>
      </dsp:nvSpPr>
      <dsp:spPr>
        <a:xfrm>
          <a:off x="3935454" y="2794186"/>
          <a:ext cx="1379766" cy="81086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Deep Learning</a:t>
          </a:r>
        </a:p>
      </dsp:txBody>
      <dsp:txXfrm>
        <a:off x="4137516" y="2996903"/>
        <a:ext cx="975642" cy="40543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356A37-9659-4542-B7A3-338B2505F332}">
      <dsp:nvSpPr>
        <dsp:cNvPr id="0" name=""/>
        <dsp:cNvSpPr/>
      </dsp:nvSpPr>
      <dsp:spPr>
        <a:xfrm>
          <a:off x="31635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1991</a:t>
          </a:r>
        </a:p>
      </dsp:txBody>
      <dsp:txXfrm>
        <a:off x="316353" y="2336668"/>
        <a:ext cx="2523127" cy="491701"/>
      </dsp:txXfrm>
    </dsp:sp>
    <dsp:sp modelId="{8259C5E8-E8E2-4F30-B2B4-871C6B97112F}">
      <dsp:nvSpPr>
        <dsp:cNvPr id="0" name=""/>
        <dsp:cNvSpPr/>
      </dsp:nvSpPr>
      <dsp:spPr>
        <a:xfrm>
          <a:off x="0" y="2088642"/>
          <a:ext cx="7886700" cy="17405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0B184F-4442-4D85-AC92-C631DAC250F4}">
      <dsp:nvSpPr>
        <dsp:cNvPr id="0" name=""/>
        <dsp:cNvSpPr/>
      </dsp:nvSpPr>
      <dsp:spPr>
        <a:xfrm>
          <a:off x="190197" y="96953"/>
          <a:ext cx="2775440" cy="1251961"/>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During the 1991 Gulf War, US forces deployed an AI logistics planning and scheduling program that involved up to 50,000 vehicles, cargo, and people </a:t>
          </a:r>
        </a:p>
      </dsp:txBody>
      <dsp:txXfrm>
        <a:off x="190197" y="96953"/>
        <a:ext cx="2775440" cy="1251961"/>
      </dsp:txXfrm>
    </dsp:sp>
    <dsp:sp modelId="{40CC8233-901B-4B86-98CC-A7DCAEC197F5}">
      <dsp:nvSpPr>
        <dsp:cNvPr id="0" name=""/>
        <dsp:cNvSpPr/>
      </dsp:nvSpPr>
      <dsp:spPr>
        <a:xfrm>
          <a:off x="157791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F5CFFD82-1DFD-41D5-8524-D8BEE5231C8E}">
      <dsp:nvSpPr>
        <dsp:cNvPr id="0" name=""/>
        <dsp:cNvSpPr/>
      </dsp:nvSpPr>
      <dsp:spPr>
        <a:xfrm>
          <a:off x="189330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May 1999</a:t>
          </a:r>
        </a:p>
      </dsp:txBody>
      <dsp:txXfrm>
        <a:off x="1893308" y="1522968"/>
        <a:ext cx="2523127" cy="491701"/>
      </dsp:txXfrm>
    </dsp:sp>
    <dsp:sp modelId="{753DD544-83A4-4F0E-ABA4-EAEC9449A808}">
      <dsp:nvSpPr>
        <dsp:cNvPr id="0" name=""/>
        <dsp:cNvSpPr/>
      </dsp:nvSpPr>
      <dsp:spPr>
        <a:xfrm>
          <a:off x="1767152" y="3002423"/>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NASA’s Remote Agent software operated the Deep Space 1 spacecraft during two experiments in May 1999</a:t>
          </a:r>
        </a:p>
      </dsp:txBody>
      <dsp:txXfrm>
        <a:off x="1767152" y="3002423"/>
        <a:ext cx="2775440" cy="1062270"/>
      </dsp:txXfrm>
    </dsp:sp>
    <dsp:sp modelId="{24D01CAB-CE29-4181-A404-500DF6CFC631}">
      <dsp:nvSpPr>
        <dsp:cNvPr id="0" name=""/>
        <dsp:cNvSpPr/>
      </dsp:nvSpPr>
      <dsp:spPr>
        <a:xfrm>
          <a:off x="315487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668991B4-1082-44B3-AFE3-DAFDCA78362E}">
      <dsp:nvSpPr>
        <dsp:cNvPr id="0" name=""/>
        <dsp:cNvSpPr/>
      </dsp:nvSpPr>
      <dsp:spPr>
        <a:xfrm>
          <a:off x="152352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60BE218-DD27-45A8-88FF-FB6EE8C557DD}">
      <dsp:nvSpPr>
        <dsp:cNvPr id="0" name=""/>
        <dsp:cNvSpPr/>
      </dsp:nvSpPr>
      <dsp:spPr>
        <a:xfrm>
          <a:off x="310048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3FA33D74-274D-42F8-A053-C4E92C26E05F}">
      <dsp:nvSpPr>
        <dsp:cNvPr id="0" name=""/>
        <dsp:cNvSpPr/>
      </dsp:nvSpPr>
      <dsp:spPr>
        <a:xfrm>
          <a:off x="3470263" y="23366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44550">
            <a:lnSpc>
              <a:spcPct val="90000"/>
            </a:lnSpc>
            <a:spcBef>
              <a:spcPct val="0"/>
            </a:spcBef>
            <a:spcAft>
              <a:spcPct val="35000"/>
            </a:spcAft>
            <a:buNone/>
            <a:defRPr b="1"/>
          </a:pPr>
          <a:r>
            <a:rPr lang="en-US" sz="1900" kern="1200"/>
            <a:t>2004</a:t>
          </a:r>
        </a:p>
      </dsp:txBody>
      <dsp:txXfrm>
        <a:off x="3470263" y="2336668"/>
        <a:ext cx="2523127" cy="491701"/>
      </dsp:txXfrm>
    </dsp:sp>
    <dsp:sp modelId="{46FA49F8-4698-44F7-839E-622FE16BD300}">
      <dsp:nvSpPr>
        <dsp:cNvPr id="0" name=""/>
        <dsp:cNvSpPr/>
      </dsp:nvSpPr>
      <dsp:spPr>
        <a:xfrm>
          <a:off x="3344107" y="286644"/>
          <a:ext cx="2775440" cy="106227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In 2004, NASA introduced the MAPGEN system to plan the daily operations for the Mars Exploration Rovers</a:t>
          </a:r>
        </a:p>
      </dsp:txBody>
      <dsp:txXfrm>
        <a:off x="3344107" y="286644"/>
        <a:ext cx="2775440" cy="1062270"/>
      </dsp:txXfrm>
    </dsp:sp>
    <dsp:sp modelId="{348842DE-4B42-4E95-8163-229AAEA1D47E}">
      <dsp:nvSpPr>
        <dsp:cNvPr id="0" name=""/>
        <dsp:cNvSpPr/>
      </dsp:nvSpPr>
      <dsp:spPr>
        <a:xfrm>
          <a:off x="4731827" y="1348914"/>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53968EB-D861-4409-9C72-45B0F54F4790}">
      <dsp:nvSpPr>
        <dsp:cNvPr id="0" name=""/>
        <dsp:cNvSpPr/>
      </dsp:nvSpPr>
      <dsp:spPr>
        <a:xfrm>
          <a:off x="5047218" y="1522968"/>
          <a:ext cx="2523127" cy="4917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44550">
            <a:lnSpc>
              <a:spcPct val="90000"/>
            </a:lnSpc>
            <a:spcBef>
              <a:spcPct val="0"/>
            </a:spcBef>
            <a:spcAft>
              <a:spcPct val="35000"/>
            </a:spcAft>
            <a:buNone/>
            <a:defRPr b="1"/>
          </a:pPr>
          <a:r>
            <a:rPr lang="en-US" sz="1900" kern="1200"/>
            <a:t>2018</a:t>
          </a:r>
        </a:p>
      </dsp:txBody>
      <dsp:txXfrm>
        <a:off x="5047218" y="1522968"/>
        <a:ext cx="2523127" cy="491701"/>
      </dsp:txXfrm>
    </dsp:sp>
    <dsp:sp modelId="{F2328E8C-7326-467B-8EEC-7D552282A311}">
      <dsp:nvSpPr>
        <dsp:cNvPr id="0" name=""/>
        <dsp:cNvSpPr/>
      </dsp:nvSpPr>
      <dsp:spPr>
        <a:xfrm>
          <a:off x="4921062" y="3002423"/>
          <a:ext cx="2775440" cy="853610"/>
        </a:xfrm>
        <a:prstGeom prst="rect">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l" defTabSz="622300">
            <a:lnSpc>
              <a:spcPct val="90000"/>
            </a:lnSpc>
            <a:spcBef>
              <a:spcPct val="0"/>
            </a:spcBef>
            <a:spcAft>
              <a:spcPct val="35000"/>
            </a:spcAft>
            <a:buNone/>
          </a:pPr>
          <a:r>
            <a:rPr lang="en-US" sz="1400" kern="1200"/>
            <a:t>Optimized Prime: How AI And Anticipation Power Amazon's 1-Hour Deliveries</a:t>
          </a:r>
        </a:p>
      </dsp:txBody>
      <dsp:txXfrm>
        <a:off x="4921062" y="3002423"/>
        <a:ext cx="2775440" cy="853610"/>
      </dsp:txXfrm>
    </dsp:sp>
    <dsp:sp modelId="{AA1689D9-999A-4CC2-B18D-61FDBFDEA2FE}">
      <dsp:nvSpPr>
        <dsp:cNvPr id="0" name=""/>
        <dsp:cNvSpPr/>
      </dsp:nvSpPr>
      <dsp:spPr>
        <a:xfrm>
          <a:off x="6308782" y="2262695"/>
          <a:ext cx="0" cy="739727"/>
        </a:xfrm>
        <a:prstGeom prst="line">
          <a:avLst/>
        </a:prstGeom>
        <a:solidFill>
          <a:schemeClr val="accent5">
            <a:hueOff val="0"/>
            <a:satOff val="0"/>
            <a:lumOff val="0"/>
            <a:alphaOff val="0"/>
          </a:schemeClr>
        </a:solidFill>
        <a:ln w="6350" cap="flat" cmpd="sng" algn="ctr">
          <a:solidFill>
            <a:schemeClr val="accent5">
              <a:hueOff val="0"/>
              <a:satOff val="0"/>
              <a:lumOff val="0"/>
              <a:alphaOff val="0"/>
            </a:schemeClr>
          </a:solidFill>
          <a:prstDash val="dash"/>
          <a:miter lim="800000"/>
        </a:ln>
        <a:effectLst/>
      </dsp:spPr>
      <dsp:style>
        <a:lnRef idx="2">
          <a:scrgbClr r="0" g="0" b="0"/>
        </a:lnRef>
        <a:fillRef idx="1">
          <a:scrgbClr r="0" g="0" b="0"/>
        </a:fillRef>
        <a:effectRef idx="0">
          <a:scrgbClr r="0" g="0" b="0"/>
        </a:effectRef>
        <a:fontRef idx="minor">
          <a:schemeClr val="lt1"/>
        </a:fontRef>
      </dsp:style>
    </dsp:sp>
    <dsp:sp modelId="{1FBDED96-FC89-4AEA-BCDE-3EBA7737AC44}">
      <dsp:nvSpPr>
        <dsp:cNvPr id="0" name=""/>
        <dsp:cNvSpPr/>
      </dsp:nvSpPr>
      <dsp:spPr>
        <a:xfrm>
          <a:off x="4677435"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C4BCAAE-8BB5-4376-83C4-95C82BC6042F}">
      <dsp:nvSpPr>
        <dsp:cNvPr id="0" name=""/>
        <dsp:cNvSpPr/>
      </dsp:nvSpPr>
      <dsp:spPr>
        <a:xfrm>
          <a:off x="6254390" y="2121277"/>
          <a:ext cx="108783" cy="108783"/>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37F87-D89B-4265-9CCA-767E09BB27BA}">
      <dsp:nvSpPr>
        <dsp:cNvPr id="0" name=""/>
        <dsp:cNvSpPr/>
      </dsp:nvSpPr>
      <dsp:spPr>
        <a:xfrm>
          <a:off x="3720" y="315369"/>
          <a:ext cx="1903139" cy="84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2"/>
              </a:solidFill>
            </a:rPr>
            <a:t>Use of AI by companies and organizations</a:t>
          </a:r>
        </a:p>
      </dsp:txBody>
      <dsp:txXfrm>
        <a:off x="3720" y="315369"/>
        <a:ext cx="1903139" cy="846450"/>
      </dsp:txXfrm>
    </dsp:sp>
    <dsp:sp modelId="{18817703-F11E-41DC-8E9C-0E557B75EE9A}">
      <dsp:nvSpPr>
        <dsp:cNvPr id="0" name=""/>
        <dsp:cNvSpPr/>
      </dsp:nvSpPr>
      <dsp:spPr>
        <a:xfrm>
          <a:off x="1906860" y="103757"/>
          <a:ext cx="380627" cy="1269675"/>
        </a:xfrm>
        <a:prstGeom prst="leftBrace">
          <a:avLst>
            <a:gd name="adj1" fmla="val 35000"/>
            <a:gd name="adj2" fmla="val 5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sp>
    <dsp:sp modelId="{9E74F86F-4160-4D59-AE65-BF20920FD515}">
      <dsp:nvSpPr>
        <dsp:cNvPr id="0" name=""/>
        <dsp:cNvSpPr/>
      </dsp:nvSpPr>
      <dsp:spPr>
        <a:xfrm>
          <a:off x="2439739" y="103757"/>
          <a:ext cx="5176539" cy="1269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Ensure safety</a:t>
          </a:r>
        </a:p>
        <a:p>
          <a:pPr marL="171450" lvl="1" indent="-171450" algn="l" defTabSz="800100">
            <a:lnSpc>
              <a:spcPct val="90000"/>
            </a:lnSpc>
            <a:spcBef>
              <a:spcPct val="0"/>
            </a:spcBef>
            <a:spcAft>
              <a:spcPct val="15000"/>
            </a:spcAft>
            <a:buChar char="•"/>
          </a:pPr>
          <a:r>
            <a:rPr lang="en-US" sz="1800" kern="1200" dirty="0"/>
            <a:t>Limit harmful uses of AI</a:t>
          </a:r>
        </a:p>
        <a:p>
          <a:pPr marL="171450" lvl="1" indent="-171450" algn="l" defTabSz="800100">
            <a:lnSpc>
              <a:spcPct val="90000"/>
            </a:lnSpc>
            <a:spcBef>
              <a:spcPct val="0"/>
            </a:spcBef>
            <a:spcAft>
              <a:spcPct val="15000"/>
            </a:spcAft>
            <a:buChar char="•"/>
          </a:pPr>
          <a:r>
            <a:rPr lang="en-US" sz="1800" kern="1200" dirty="0"/>
            <a:t>Establish accountability: Liability?</a:t>
          </a:r>
        </a:p>
        <a:p>
          <a:pPr marL="171450" lvl="1" indent="-171450" algn="l" defTabSz="800100">
            <a:lnSpc>
              <a:spcPct val="90000"/>
            </a:lnSpc>
            <a:spcBef>
              <a:spcPct val="0"/>
            </a:spcBef>
            <a:spcAft>
              <a:spcPct val="15000"/>
            </a:spcAft>
            <a:buChar char="•"/>
          </a:pPr>
          <a:r>
            <a:rPr lang="en-US" sz="1800" kern="1200" dirty="0"/>
            <a:t>Avoid concentration of power: Winner-takes-All</a:t>
          </a:r>
        </a:p>
      </dsp:txBody>
      <dsp:txXfrm>
        <a:off x="2439739" y="103757"/>
        <a:ext cx="5176539" cy="1269675"/>
      </dsp:txXfrm>
    </dsp:sp>
    <dsp:sp modelId="{8551A47B-1180-4CEB-95F0-15010AF97308}">
      <dsp:nvSpPr>
        <dsp:cNvPr id="0" name=""/>
        <dsp:cNvSpPr/>
      </dsp:nvSpPr>
      <dsp:spPr>
        <a:xfrm>
          <a:off x="3720" y="2171218"/>
          <a:ext cx="1903139" cy="60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Protect individuals</a:t>
          </a:r>
        </a:p>
      </dsp:txBody>
      <dsp:txXfrm>
        <a:off x="3720" y="2171218"/>
        <a:ext cx="1903139" cy="601425"/>
      </dsp:txXfrm>
    </dsp:sp>
    <dsp:sp modelId="{33078966-B16B-4AC2-8803-8A1030501DAA}">
      <dsp:nvSpPr>
        <dsp:cNvPr id="0" name=""/>
        <dsp:cNvSpPr/>
      </dsp:nvSpPr>
      <dsp:spPr>
        <a:xfrm>
          <a:off x="1906860" y="1438232"/>
          <a:ext cx="380627" cy="2067398"/>
        </a:xfrm>
        <a:prstGeom prst="leftBrace">
          <a:avLst>
            <a:gd name="adj1" fmla="val 35000"/>
            <a:gd name="adj2" fmla="val 5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8B5DC7CC-6301-4814-93A2-3DB6A0512DB4}">
      <dsp:nvSpPr>
        <dsp:cNvPr id="0" name=""/>
        <dsp:cNvSpPr/>
      </dsp:nvSpPr>
      <dsp:spPr>
        <a:xfrm>
          <a:off x="2439739" y="1438232"/>
          <a:ext cx="5176539" cy="206739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Uphold human rights and values</a:t>
          </a:r>
        </a:p>
        <a:p>
          <a:pPr marL="171450" lvl="1" indent="-171450" algn="l" defTabSz="800100">
            <a:lnSpc>
              <a:spcPct val="90000"/>
            </a:lnSpc>
            <a:spcBef>
              <a:spcPct val="0"/>
            </a:spcBef>
            <a:spcAft>
              <a:spcPct val="15000"/>
            </a:spcAft>
            <a:buChar char="•"/>
          </a:pPr>
          <a:r>
            <a:rPr lang="en-US" sz="1800" kern="1200" dirty="0"/>
            <a:t>Ensure fairness: Equal opportunity/equal impact. Reflect diversity/inclusion</a:t>
          </a:r>
        </a:p>
        <a:p>
          <a:pPr marL="171450" lvl="1" indent="-171450" algn="l" defTabSz="800100">
            <a:lnSpc>
              <a:spcPct val="90000"/>
            </a:lnSpc>
            <a:spcBef>
              <a:spcPct val="0"/>
            </a:spcBef>
            <a:spcAft>
              <a:spcPct val="15000"/>
            </a:spcAft>
            <a:buChar char="•"/>
          </a:pPr>
          <a:r>
            <a:rPr lang="en-US" sz="1800" kern="1200" dirty="0"/>
            <a:t>Provide transparency: Explanations to build trust</a:t>
          </a:r>
        </a:p>
        <a:p>
          <a:pPr marL="171450" lvl="1" indent="-171450" algn="l" defTabSz="800100">
            <a:lnSpc>
              <a:spcPct val="90000"/>
            </a:lnSpc>
            <a:spcBef>
              <a:spcPct val="0"/>
            </a:spcBef>
            <a:spcAft>
              <a:spcPct val="15000"/>
            </a:spcAft>
            <a:buChar char="•"/>
          </a:pPr>
          <a:r>
            <a:rPr lang="en-US" sz="1800" kern="1200" dirty="0"/>
            <a:t>Respect privacy: Surveillance?</a:t>
          </a:r>
        </a:p>
        <a:p>
          <a:pPr marL="171450" lvl="1" indent="-171450" algn="l" defTabSz="800100">
            <a:lnSpc>
              <a:spcPct val="90000"/>
            </a:lnSpc>
            <a:spcBef>
              <a:spcPct val="0"/>
            </a:spcBef>
            <a:spcAft>
              <a:spcPct val="15000"/>
            </a:spcAft>
            <a:buChar char="•"/>
          </a:pPr>
          <a:r>
            <a:rPr lang="en-US" sz="1800" kern="1200" dirty="0"/>
            <a:t>Contemplate implications for employment: Income and purpose.</a:t>
          </a:r>
        </a:p>
      </dsp:txBody>
      <dsp:txXfrm>
        <a:off x="2439739" y="1438232"/>
        <a:ext cx="5176539" cy="2067398"/>
      </dsp:txXfrm>
    </dsp:sp>
    <dsp:sp modelId="{81A863B9-2C90-43D8-B529-1F605AC44A8F}">
      <dsp:nvSpPr>
        <dsp:cNvPr id="0" name=""/>
        <dsp:cNvSpPr/>
      </dsp:nvSpPr>
      <dsp:spPr>
        <a:xfrm>
          <a:off x="3720" y="3587136"/>
          <a:ext cx="1903139"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4"/>
              </a:solidFill>
            </a:rPr>
            <a:t>Governance</a:t>
          </a:r>
        </a:p>
      </dsp:txBody>
      <dsp:txXfrm>
        <a:off x="3720" y="3587136"/>
        <a:ext cx="1903139" cy="356400"/>
      </dsp:txXfrm>
    </dsp:sp>
    <dsp:sp modelId="{D8E4AC64-8AD0-4103-9AC8-A55D40C4C783}">
      <dsp:nvSpPr>
        <dsp:cNvPr id="0" name=""/>
        <dsp:cNvSpPr/>
      </dsp:nvSpPr>
      <dsp:spPr>
        <a:xfrm>
          <a:off x="1906860" y="3570430"/>
          <a:ext cx="380627" cy="389812"/>
        </a:xfrm>
        <a:prstGeom prst="leftBrace">
          <a:avLst>
            <a:gd name="adj1" fmla="val 35000"/>
            <a:gd name="adj2" fmla="val 50000"/>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sp>
    <dsp:sp modelId="{6EFC526C-5B53-453B-9481-B9BD9F7CDE94}">
      <dsp:nvSpPr>
        <dsp:cNvPr id="0" name=""/>
        <dsp:cNvSpPr/>
      </dsp:nvSpPr>
      <dsp:spPr>
        <a:xfrm>
          <a:off x="2439739" y="3570430"/>
          <a:ext cx="5176539" cy="3898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Acknowledge legal/policy implications</a:t>
          </a:r>
        </a:p>
      </dsp:txBody>
      <dsp:txXfrm>
        <a:off x="2439739" y="3570430"/>
        <a:ext cx="5176539" cy="38981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2C45CF-5628-426D-A093-66F07BE12935}">
      <dsp:nvSpPr>
        <dsp:cNvPr id="0" name=""/>
        <dsp:cNvSpPr/>
      </dsp:nvSpPr>
      <dsp:spPr>
        <a:xfrm>
          <a:off x="5016" y="529616"/>
          <a:ext cx="853453" cy="8534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E04D6F8-D5BC-4C9C-9A55-A673EC268AC2}">
      <dsp:nvSpPr>
        <dsp:cNvPr id="0" name=""/>
        <dsp:cNvSpPr/>
      </dsp:nvSpPr>
      <dsp:spPr>
        <a:xfrm>
          <a:off x="5016" y="1526463"/>
          <a:ext cx="2438437" cy="434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b="1"/>
          </a:pPr>
          <a:r>
            <a:rPr lang="en-US" sz="2800" b="1" kern="1200" dirty="0"/>
            <a:t>Pre-existing bias</a:t>
          </a:r>
          <a:endParaRPr lang="en-US" sz="2800" kern="1200" dirty="0"/>
        </a:p>
      </dsp:txBody>
      <dsp:txXfrm>
        <a:off x="5016" y="1526463"/>
        <a:ext cx="2438437" cy="434346"/>
      </dsp:txXfrm>
    </dsp:sp>
    <dsp:sp modelId="{43BE7CC2-DDA3-4D46-A326-528FB671E068}">
      <dsp:nvSpPr>
        <dsp:cNvPr id="0" name=""/>
        <dsp:cNvSpPr/>
      </dsp:nvSpPr>
      <dsp:spPr>
        <a:xfrm>
          <a:off x="5016" y="2027505"/>
          <a:ext cx="2438437" cy="1836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dirty="0"/>
            <a:t>Social and institutional norms influence design and training data choices. </a:t>
          </a:r>
        </a:p>
        <a:p>
          <a:pPr marL="0" lvl="0" indent="0" algn="l" defTabSz="711200">
            <a:lnSpc>
              <a:spcPct val="100000"/>
            </a:lnSpc>
            <a:spcBef>
              <a:spcPct val="0"/>
            </a:spcBef>
            <a:spcAft>
              <a:spcPct val="35000"/>
            </a:spcAft>
            <a:buNone/>
          </a:pPr>
          <a:r>
            <a:rPr lang="en-US" sz="1600" kern="1200" dirty="0"/>
            <a:t>Example: Evaluate job applicants for a job which is historically almost exclusively held by males.</a:t>
          </a:r>
        </a:p>
      </dsp:txBody>
      <dsp:txXfrm>
        <a:off x="5016" y="2027505"/>
        <a:ext cx="2438437" cy="1836860"/>
      </dsp:txXfrm>
    </dsp:sp>
    <dsp:sp modelId="{40FFE52D-EDDE-4488-B269-53200FA1B688}">
      <dsp:nvSpPr>
        <dsp:cNvPr id="0" name=""/>
        <dsp:cNvSpPr/>
      </dsp:nvSpPr>
      <dsp:spPr>
        <a:xfrm>
          <a:off x="2870180" y="529616"/>
          <a:ext cx="853453" cy="8534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7E268DF-2AB5-453D-958C-C9D4246B3F1B}">
      <dsp:nvSpPr>
        <dsp:cNvPr id="0" name=""/>
        <dsp:cNvSpPr/>
      </dsp:nvSpPr>
      <dsp:spPr>
        <a:xfrm>
          <a:off x="2870180" y="1526463"/>
          <a:ext cx="2438437" cy="434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b="1"/>
          </a:pPr>
          <a:r>
            <a:rPr lang="en-US" sz="2800" b="1" kern="1200" dirty="0"/>
            <a:t>Technical bias</a:t>
          </a:r>
          <a:endParaRPr lang="en-US" sz="2800" kern="1200" dirty="0"/>
        </a:p>
      </dsp:txBody>
      <dsp:txXfrm>
        <a:off x="2870180" y="1526463"/>
        <a:ext cx="2438437" cy="434346"/>
      </dsp:txXfrm>
    </dsp:sp>
    <dsp:sp modelId="{FE583A74-9436-443D-BD2D-0A16DCDD60C1}">
      <dsp:nvSpPr>
        <dsp:cNvPr id="0" name=""/>
        <dsp:cNvSpPr/>
      </dsp:nvSpPr>
      <dsp:spPr>
        <a:xfrm>
          <a:off x="2870180" y="2027505"/>
          <a:ext cx="2438437" cy="1836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a:t>Limitations of a program or computational power. </a:t>
          </a:r>
        </a:p>
        <a:p>
          <a:pPr marL="0" lvl="0" indent="0" algn="l" defTabSz="711200">
            <a:lnSpc>
              <a:spcPct val="100000"/>
            </a:lnSpc>
            <a:spcBef>
              <a:spcPct val="0"/>
            </a:spcBef>
            <a:spcAft>
              <a:spcPct val="35000"/>
            </a:spcAft>
            <a:buNone/>
          </a:pPr>
          <a:endParaRPr lang="en-US" sz="1600" kern="1200" dirty="0"/>
        </a:p>
        <a:p>
          <a:pPr marL="0" lvl="0" indent="0" algn="l" defTabSz="711200">
            <a:lnSpc>
              <a:spcPct val="100000"/>
            </a:lnSpc>
            <a:spcBef>
              <a:spcPct val="0"/>
            </a:spcBef>
            <a:spcAft>
              <a:spcPct val="35000"/>
            </a:spcAft>
            <a:buNone/>
          </a:pPr>
          <a:r>
            <a:rPr lang="en-US" sz="1600" kern="1200" dirty="0"/>
            <a:t>Example: instead of a random sample, the program uses the first n data points.</a:t>
          </a:r>
        </a:p>
      </dsp:txBody>
      <dsp:txXfrm>
        <a:off x="2870180" y="2027505"/>
        <a:ext cx="2438437" cy="1836860"/>
      </dsp:txXfrm>
    </dsp:sp>
    <dsp:sp modelId="{4DEC556D-230A-4024-9DDC-BEF64930F39D}">
      <dsp:nvSpPr>
        <dsp:cNvPr id="0" name=""/>
        <dsp:cNvSpPr/>
      </dsp:nvSpPr>
      <dsp:spPr>
        <a:xfrm>
          <a:off x="5735344" y="529616"/>
          <a:ext cx="853453" cy="8534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CB85D57-3F86-4140-BE66-736531B78794}">
      <dsp:nvSpPr>
        <dsp:cNvPr id="0" name=""/>
        <dsp:cNvSpPr/>
      </dsp:nvSpPr>
      <dsp:spPr>
        <a:xfrm>
          <a:off x="5735344" y="1526463"/>
          <a:ext cx="2438437" cy="4343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b="1"/>
          </a:pPr>
          <a:r>
            <a:rPr lang="en-US" sz="2800" b="1" kern="1200" dirty="0"/>
            <a:t>Emergent bias</a:t>
          </a:r>
          <a:endParaRPr lang="en-US" sz="2800" kern="1200" dirty="0"/>
        </a:p>
      </dsp:txBody>
      <dsp:txXfrm>
        <a:off x="5735344" y="1526463"/>
        <a:ext cx="2438437" cy="434346"/>
      </dsp:txXfrm>
    </dsp:sp>
    <dsp:sp modelId="{C7D72E8C-731A-4645-A88C-64630A3324B4}">
      <dsp:nvSpPr>
        <dsp:cNvPr id="0" name=""/>
        <dsp:cNvSpPr/>
      </dsp:nvSpPr>
      <dsp:spPr>
        <a:xfrm>
          <a:off x="5735344" y="2027505"/>
          <a:ext cx="2438437" cy="1836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a:t>Use of algorithms for new data without checking for bias (e.g., existing correlations in the data). </a:t>
          </a:r>
        </a:p>
        <a:p>
          <a:pPr marL="0" lvl="0" indent="0" algn="l" defTabSz="711200">
            <a:lnSpc>
              <a:spcPct val="100000"/>
            </a:lnSpc>
            <a:spcBef>
              <a:spcPct val="0"/>
            </a:spcBef>
            <a:spcAft>
              <a:spcPct val="35000"/>
            </a:spcAft>
            <a:buNone/>
          </a:pPr>
          <a:r>
            <a:rPr lang="en-US" sz="1600" kern="1200" dirty="0"/>
            <a:t>Example: Use of an algorithm for an unanticipated application.</a:t>
          </a:r>
        </a:p>
      </dsp:txBody>
      <dsp:txXfrm>
        <a:off x="5735344" y="2027505"/>
        <a:ext cx="2438437" cy="18368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1FF4F-B934-4BF3-88D9-4C67E3E8E620}">
      <dsp:nvSpPr>
        <dsp:cNvPr id="0" name=""/>
        <dsp:cNvSpPr/>
      </dsp:nvSpPr>
      <dsp:spPr>
        <a:xfrm>
          <a:off x="2464" y="22742"/>
          <a:ext cx="2402978" cy="85803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The brain as an information processing machine.</a:t>
          </a:r>
        </a:p>
      </dsp:txBody>
      <dsp:txXfrm>
        <a:off x="2464" y="22742"/>
        <a:ext cx="2402978" cy="858030"/>
      </dsp:txXfrm>
    </dsp:sp>
    <dsp:sp modelId="{057C3BCC-3CA5-4CC4-B7F5-24388E3176BF}">
      <dsp:nvSpPr>
        <dsp:cNvPr id="0" name=""/>
        <dsp:cNvSpPr/>
      </dsp:nvSpPr>
      <dsp:spPr>
        <a:xfrm>
          <a:off x="2464" y="880773"/>
          <a:ext cx="2402978" cy="252865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Requires scientific theories of how the brain works.</a:t>
          </a:r>
          <a:br>
            <a:rPr lang="en-US" sz="1700" kern="1200" dirty="0"/>
          </a:br>
          <a:br>
            <a:rPr lang="en-US" sz="1700" kern="1200" dirty="0"/>
          </a:br>
          <a:br>
            <a:rPr lang="en-US" sz="1700" kern="1200" dirty="0"/>
          </a:br>
          <a:r>
            <a:rPr lang="en-US" sz="1700" b="1" kern="1200" dirty="0"/>
            <a:t>Note</a:t>
          </a:r>
          <a:r>
            <a:rPr lang="en-US" sz="1700" kern="1200" dirty="0"/>
            <a:t>: The brain does not work like artificial neural networks from ML!</a:t>
          </a:r>
        </a:p>
      </dsp:txBody>
      <dsp:txXfrm>
        <a:off x="2464" y="880773"/>
        <a:ext cx="2402978" cy="2528659"/>
      </dsp:txXfrm>
    </dsp:sp>
    <dsp:sp modelId="{35853A24-3A1A-4732-AB27-64EAA882E8E5}">
      <dsp:nvSpPr>
        <dsp:cNvPr id="0" name=""/>
        <dsp:cNvSpPr/>
      </dsp:nvSpPr>
      <dsp:spPr>
        <a:xfrm>
          <a:off x="2741860" y="22742"/>
          <a:ext cx="2402978" cy="858030"/>
        </a:xfrm>
        <a:prstGeom prst="rect">
          <a:avLst/>
        </a:prstGeom>
        <a:solidFill>
          <a:schemeClr val="accent5">
            <a:hueOff val="-3379271"/>
            <a:satOff val="-8710"/>
            <a:lumOff val="-5883"/>
            <a:alphaOff val="0"/>
          </a:schemeClr>
        </a:solidFill>
        <a:ln w="12700" cap="flat" cmpd="sng" algn="ctr">
          <a:solidFill>
            <a:schemeClr val="accent5">
              <a:hueOff val="-3379271"/>
              <a:satOff val="-8710"/>
              <a:lumOff val="-58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How to understand cognition as a computational process? </a:t>
          </a:r>
        </a:p>
      </dsp:txBody>
      <dsp:txXfrm>
        <a:off x="2741860" y="22742"/>
        <a:ext cx="2402978" cy="858030"/>
      </dsp:txXfrm>
    </dsp:sp>
    <dsp:sp modelId="{39A921E0-BCBA-470A-9186-791A7E8DF1C7}">
      <dsp:nvSpPr>
        <dsp:cNvPr id="0" name=""/>
        <dsp:cNvSpPr/>
      </dsp:nvSpPr>
      <dsp:spPr>
        <a:xfrm>
          <a:off x="2741860" y="880773"/>
          <a:ext cx="2402978" cy="2528659"/>
        </a:xfrm>
        <a:prstGeom prst="rect">
          <a:avLst/>
        </a:prstGeom>
        <a:solidFill>
          <a:schemeClr val="accent5">
            <a:tint val="40000"/>
            <a:alpha val="90000"/>
            <a:hueOff val="-3369881"/>
            <a:satOff val="-11416"/>
            <a:lumOff val="-1464"/>
            <a:alphaOff val="0"/>
          </a:schemeClr>
        </a:solidFill>
        <a:ln w="12700" cap="flat" cmpd="sng" algn="ctr">
          <a:solidFill>
            <a:schemeClr val="accent5">
              <a:tint val="40000"/>
              <a:alpha val="90000"/>
              <a:hueOff val="-3369881"/>
              <a:satOff val="-11416"/>
              <a:lumOff val="-146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Introspection: try to think about how we think.</a:t>
          </a:r>
        </a:p>
        <a:p>
          <a:pPr marL="171450" lvl="1" indent="-171450" algn="l" defTabSz="755650">
            <a:lnSpc>
              <a:spcPct val="90000"/>
            </a:lnSpc>
            <a:spcBef>
              <a:spcPct val="0"/>
            </a:spcBef>
            <a:spcAft>
              <a:spcPct val="15000"/>
            </a:spcAft>
            <a:buChar char="•"/>
          </a:pPr>
          <a:r>
            <a:rPr lang="en-US" sz="1700" kern="1200" dirty="0"/>
            <a:t>Predict the behavior of human subjects.</a:t>
          </a:r>
        </a:p>
        <a:p>
          <a:pPr marL="171450" lvl="1" indent="-171450" algn="l" defTabSz="755650">
            <a:lnSpc>
              <a:spcPct val="90000"/>
            </a:lnSpc>
            <a:spcBef>
              <a:spcPct val="0"/>
            </a:spcBef>
            <a:spcAft>
              <a:spcPct val="15000"/>
            </a:spcAft>
            <a:buChar char="•"/>
          </a:pPr>
          <a:r>
            <a:rPr lang="en-US" sz="1700" kern="1200" dirty="0"/>
            <a:t>Image the brain, examine neurological data</a:t>
          </a:r>
        </a:p>
      </dsp:txBody>
      <dsp:txXfrm>
        <a:off x="2741860" y="880773"/>
        <a:ext cx="2402978" cy="2528659"/>
      </dsp:txXfrm>
    </dsp:sp>
    <dsp:sp modelId="{18679D45-A600-487D-A273-4812F2E69073}">
      <dsp:nvSpPr>
        <dsp:cNvPr id="0" name=""/>
        <dsp:cNvSpPr/>
      </dsp:nvSpPr>
      <dsp:spPr>
        <a:xfrm>
          <a:off x="5481256" y="22742"/>
          <a:ext cx="2402978" cy="858030"/>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AI consciousness</a:t>
          </a:r>
        </a:p>
      </dsp:txBody>
      <dsp:txXfrm>
        <a:off x="5481256" y="22742"/>
        <a:ext cx="2402978" cy="858030"/>
      </dsp:txXfrm>
    </dsp:sp>
    <dsp:sp modelId="{AF29BEBD-C372-4862-8229-89BA3AB51501}">
      <dsp:nvSpPr>
        <dsp:cNvPr id="0" name=""/>
        <dsp:cNvSpPr/>
      </dsp:nvSpPr>
      <dsp:spPr>
        <a:xfrm>
          <a:off x="5481256" y="880773"/>
          <a:ext cx="2402978" cy="2528659"/>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What does it mean that a machine is conscient/sentient?</a:t>
          </a:r>
        </a:p>
        <a:p>
          <a:pPr marL="171450" lvl="1" indent="-171450" algn="l" defTabSz="755650">
            <a:lnSpc>
              <a:spcPct val="90000"/>
            </a:lnSpc>
            <a:spcBef>
              <a:spcPct val="0"/>
            </a:spcBef>
            <a:spcAft>
              <a:spcPct val="15000"/>
            </a:spcAft>
            <a:buChar char="•"/>
          </a:pPr>
          <a:r>
            <a:rPr lang="en-US" sz="1700" kern="1200" dirty="0"/>
            <a:t>How can we tell?</a:t>
          </a:r>
          <a:br>
            <a:rPr lang="en-US" sz="1700" kern="1200" dirty="0"/>
          </a:br>
          <a:br>
            <a:rPr lang="en-US" sz="1700" kern="1200" dirty="0"/>
          </a:br>
          <a:br>
            <a:rPr lang="en-US" sz="1700" kern="1200" dirty="0"/>
          </a:br>
          <a:r>
            <a:rPr lang="en-US" sz="1700" kern="1200" dirty="0"/>
            <a:t>(What do we do?)</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endParaRPr lang="en-US" sz="1700" kern="1200" dirty="0"/>
        </a:p>
      </dsp:txBody>
      <dsp:txXfrm>
        <a:off x="5481256" y="880773"/>
        <a:ext cx="2402978" cy="25286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1819865"/>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1840707"/>
        <a:ext cx="1381531" cy="669923"/>
      </dsp:txXfrm>
    </dsp:sp>
    <dsp:sp modelId="{0BCE1037-9706-410D-834A-ECEC4388E735}">
      <dsp:nvSpPr>
        <dsp:cNvPr id="0" name=""/>
        <dsp:cNvSpPr/>
      </dsp:nvSpPr>
      <dsp:spPr>
        <a:xfrm>
          <a:off x="1780257" y="1819865"/>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1840707"/>
        <a:ext cx="1381531" cy="669923"/>
      </dsp:txXfrm>
    </dsp:sp>
    <dsp:sp modelId="{405FCD6E-D4E8-41FA-B6A2-E4BB402E06BE}">
      <dsp:nvSpPr>
        <dsp:cNvPr id="0" name=""/>
        <dsp:cNvSpPr/>
      </dsp:nvSpPr>
      <dsp:spPr>
        <a:xfrm>
          <a:off x="3559276" y="1819865"/>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1840707"/>
        <a:ext cx="1381531" cy="669923"/>
      </dsp:txXfrm>
    </dsp:sp>
    <dsp:sp modelId="{8C5134CD-97C1-4A5D-8A99-397EA240E35C}">
      <dsp:nvSpPr>
        <dsp:cNvPr id="0" name=""/>
        <dsp:cNvSpPr/>
      </dsp:nvSpPr>
      <dsp:spPr>
        <a:xfrm>
          <a:off x="5338296" y="1819865"/>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act rationally.</a:t>
          </a:r>
        </a:p>
      </dsp:txBody>
      <dsp:txXfrm>
        <a:off x="5359138" y="1840707"/>
        <a:ext cx="1381531" cy="6699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906F0-434E-4938-9EEE-E660A9B66C5B}">
      <dsp:nvSpPr>
        <dsp:cNvPr id="0" name=""/>
        <dsp:cNvSpPr/>
      </dsp:nvSpPr>
      <dsp:spPr>
        <a:xfrm>
          <a:off x="3478204" y="1323276"/>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403DB5DE-3FBE-407F-989B-FEEE0EFEAD53}">
      <dsp:nvSpPr>
        <dsp:cNvPr id="0" name=""/>
        <dsp:cNvSpPr/>
      </dsp:nvSpPr>
      <dsp:spPr>
        <a:xfrm>
          <a:off x="2687488" y="0"/>
          <a:ext cx="3276639" cy="103949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Philosophy </a:t>
          </a:r>
          <a:br>
            <a:rPr lang="en-US" sz="1600" b="1" kern="1200" dirty="0"/>
          </a:br>
          <a:r>
            <a:rPr lang="en-US" sz="1600" b="1" kern="1200" dirty="0"/>
            <a:t> </a:t>
          </a:r>
          <a:r>
            <a:rPr lang="en-US" sz="1600" kern="1200" dirty="0"/>
            <a:t>logic, methods of reasoning, mind vs. matter, foundations of learning and knowledge</a:t>
          </a:r>
        </a:p>
      </dsp:txBody>
      <dsp:txXfrm>
        <a:off x="2687488" y="0"/>
        <a:ext cx="3276639" cy="1039494"/>
      </dsp:txXfrm>
    </dsp:sp>
    <dsp:sp modelId="{3F369BCF-6057-431C-A32E-6488A45A2E43}">
      <dsp:nvSpPr>
        <dsp:cNvPr id="0" name=""/>
        <dsp:cNvSpPr/>
      </dsp:nvSpPr>
      <dsp:spPr>
        <a:xfrm>
          <a:off x="3975465"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197112F4-1EEC-4E15-9D6E-E73F99928272}">
      <dsp:nvSpPr>
        <dsp:cNvPr id="0" name=""/>
        <dsp:cNvSpPr/>
      </dsp:nvSpPr>
      <dsp:spPr>
        <a:xfrm>
          <a:off x="5429179" y="987520"/>
          <a:ext cx="2737615"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Mathematics </a:t>
          </a:r>
          <a:br>
            <a:rPr lang="en-US" sz="1600" b="1" kern="1200" dirty="0"/>
          </a:br>
          <a:r>
            <a:rPr lang="en-US" sz="1600" kern="1200" dirty="0"/>
            <a:t>logic, probability, optimization </a:t>
          </a:r>
        </a:p>
      </dsp:txBody>
      <dsp:txXfrm>
        <a:off x="5429179" y="987520"/>
        <a:ext cx="2737615" cy="1143444"/>
      </dsp:txXfrm>
    </dsp:sp>
    <dsp:sp modelId="{41AFDB24-DCB5-4D38-8B7A-20743C9072F3}">
      <dsp:nvSpPr>
        <dsp:cNvPr id="0" name=""/>
        <dsp:cNvSpPr/>
      </dsp:nvSpPr>
      <dsp:spPr>
        <a:xfrm>
          <a:off x="4097661" y="2100299"/>
          <a:ext cx="1695208" cy="1695416"/>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77E027BA-32C8-40B4-B86F-9BC64BA12DF1}">
      <dsp:nvSpPr>
        <dsp:cNvPr id="0" name=""/>
        <dsp:cNvSpPr/>
      </dsp:nvSpPr>
      <dsp:spPr>
        <a:xfrm>
          <a:off x="5756161" y="2442812"/>
          <a:ext cx="2401502"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Economics </a:t>
          </a:r>
          <a:br>
            <a:rPr lang="en-US" sz="1600" b="1" kern="1200" dirty="0"/>
          </a:br>
          <a:r>
            <a:rPr lang="en-US" sz="1600" kern="1200" dirty="0"/>
            <a:t>utility, decision theory </a:t>
          </a:r>
        </a:p>
      </dsp:txBody>
      <dsp:txXfrm>
        <a:off x="5756161" y="2442812"/>
        <a:ext cx="2401502" cy="1221406"/>
      </dsp:txXfrm>
    </dsp:sp>
    <dsp:sp modelId="{70ADBFF7-7863-4830-A07F-A07987781494}">
      <dsp:nvSpPr>
        <dsp:cNvPr id="0" name=""/>
        <dsp:cNvSpPr/>
      </dsp:nvSpPr>
      <dsp:spPr>
        <a:xfrm>
          <a:off x="3753676" y="2531689"/>
          <a:ext cx="1695208" cy="1695416"/>
        </a:xfrm>
        <a:prstGeom prst="ellipse">
          <a:avLst/>
        </a:prstGeom>
        <a:solidFill>
          <a:schemeClr val="accent5">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B8DEF350-4EA8-4B82-A153-DD59610BFD82}">
      <dsp:nvSpPr>
        <dsp:cNvPr id="0" name=""/>
        <dsp:cNvSpPr/>
      </dsp:nvSpPr>
      <dsp:spPr>
        <a:xfrm>
          <a:off x="4889586" y="4080017"/>
          <a:ext cx="2721979"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Neuroscience </a:t>
          </a:r>
          <a:br>
            <a:rPr lang="en-US" sz="1600" b="1" kern="1200" dirty="0"/>
          </a:br>
          <a:r>
            <a:rPr lang="en-US" sz="1600" b="1" kern="1200" dirty="0"/>
            <a:t> </a:t>
          </a:r>
          <a:r>
            <a:rPr lang="en-US" sz="1600" kern="1200" dirty="0"/>
            <a:t>biological basis of intelligence</a:t>
          </a:r>
        </a:p>
      </dsp:txBody>
      <dsp:txXfrm>
        <a:off x="4889586" y="4080017"/>
        <a:ext cx="2721979" cy="1117456"/>
      </dsp:txXfrm>
    </dsp:sp>
    <dsp:sp modelId="{E28C15C9-A8D6-4F76-B147-01BB96D48DE1}">
      <dsp:nvSpPr>
        <dsp:cNvPr id="0" name=""/>
        <dsp:cNvSpPr/>
      </dsp:nvSpPr>
      <dsp:spPr>
        <a:xfrm>
          <a:off x="3202733" y="2531689"/>
          <a:ext cx="1695208" cy="1695416"/>
        </a:xfrm>
        <a:prstGeom prst="ellipse">
          <a:avLst/>
        </a:prstGeom>
        <a:solidFill>
          <a:schemeClr val="accent6">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1B4235B-5493-4E9B-B3DF-1FFF5A5A80C8}">
      <dsp:nvSpPr>
        <dsp:cNvPr id="0" name=""/>
        <dsp:cNvSpPr/>
      </dsp:nvSpPr>
      <dsp:spPr>
        <a:xfrm>
          <a:off x="876275" y="4080017"/>
          <a:ext cx="3049531" cy="111745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Cognitive science </a:t>
          </a:r>
          <a:br>
            <a:rPr lang="en-US" sz="1600" b="1" kern="1200" dirty="0"/>
          </a:br>
          <a:r>
            <a:rPr lang="en-US" sz="1600" b="1" kern="1200" dirty="0"/>
            <a:t> </a:t>
          </a:r>
          <a:r>
            <a:rPr lang="en-US" sz="1600" kern="1200" dirty="0"/>
            <a:t>computational models of human intelligence</a:t>
          </a:r>
        </a:p>
      </dsp:txBody>
      <dsp:txXfrm>
        <a:off x="876275" y="4080017"/>
        <a:ext cx="3049531" cy="1117456"/>
      </dsp:txXfrm>
    </dsp:sp>
    <dsp:sp modelId="{2E620C8F-4679-4F55-BFAE-A4E491FD0E77}">
      <dsp:nvSpPr>
        <dsp:cNvPr id="0" name=""/>
        <dsp:cNvSpPr/>
      </dsp:nvSpPr>
      <dsp:spPr>
        <a:xfrm>
          <a:off x="2858747" y="2100299"/>
          <a:ext cx="1695208" cy="1695416"/>
        </a:xfrm>
        <a:prstGeom prst="ellipse">
          <a:avLst/>
        </a:prstGeom>
        <a:solidFill>
          <a:schemeClr val="accent2">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9FA0679D-19EC-4878-B34B-F5F9CF449065}">
      <dsp:nvSpPr>
        <dsp:cNvPr id="0" name=""/>
        <dsp:cNvSpPr/>
      </dsp:nvSpPr>
      <dsp:spPr>
        <a:xfrm>
          <a:off x="330173" y="2442812"/>
          <a:ext cx="2729061" cy="1221406"/>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Linguistics </a:t>
          </a:r>
          <a:br>
            <a:rPr lang="en-US" sz="1600" b="1" kern="1200" dirty="0"/>
          </a:br>
          <a:r>
            <a:rPr lang="en-US" sz="1600" b="1" kern="1200" dirty="0"/>
            <a:t> </a:t>
          </a:r>
          <a:r>
            <a:rPr lang="en-US" sz="1600" kern="1200" dirty="0"/>
            <a:t>rules of language, language acquisition</a:t>
          </a:r>
        </a:p>
      </dsp:txBody>
      <dsp:txXfrm>
        <a:off x="330173" y="2442812"/>
        <a:ext cx="2729061" cy="1221406"/>
      </dsp:txXfrm>
    </dsp:sp>
    <dsp:sp modelId="{1B20F573-CAFE-4C1C-A855-5CA20B9EDBBB}">
      <dsp:nvSpPr>
        <dsp:cNvPr id="0" name=""/>
        <dsp:cNvSpPr/>
      </dsp:nvSpPr>
      <dsp:spPr>
        <a:xfrm>
          <a:off x="2980943" y="1562360"/>
          <a:ext cx="1695208" cy="1695416"/>
        </a:xfrm>
        <a:prstGeom prst="ellipse">
          <a:avLst/>
        </a:prstGeom>
        <a:solidFill>
          <a:schemeClr val="accent3">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sp>
    <dsp:sp modelId="{328B2444-0CFC-4EA5-9022-A73025DAD915}">
      <dsp:nvSpPr>
        <dsp:cNvPr id="0" name=""/>
        <dsp:cNvSpPr/>
      </dsp:nvSpPr>
      <dsp:spPr>
        <a:xfrm>
          <a:off x="139004" y="987520"/>
          <a:ext cx="3429250" cy="1143444"/>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sz="1600" b="1" kern="1200" dirty="0"/>
            <a:t>Machine learning </a:t>
          </a:r>
          <a:br>
            <a:rPr lang="en-US" sz="1600" b="1" kern="1200" dirty="0"/>
          </a:br>
          <a:r>
            <a:rPr lang="en-US" sz="1600" kern="1200" dirty="0"/>
            <a:t>design of systems that use experience to  improve performance</a:t>
          </a:r>
        </a:p>
      </dsp:txBody>
      <dsp:txXfrm>
        <a:off x="139004" y="987520"/>
        <a:ext cx="3429250" cy="114344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microsoft.com/office/officeart/2017/3/layout/HorizontalPathTimeline">
  <dgm:title val="Horizontal Path Timeline"/>
  <dgm:desc val="Use to show a list of events in chronological order. The rectangular shape contains the description while the date is shown near the circular dot along the time line. It's the perfect SmartArt for displaying large amount of text with a short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node1">
      <dgm:alg type="sp"/>
      <dgm:shape xmlns:r="http://schemas.openxmlformats.org/officeDocument/2006/relationships" type="rect" r:blip="" zOrderOff="2">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
                <dgm:constr type="l" for="ch" forName="L1TextContainer" refType="w" fact="0.1"/>
                <dgm:constr type="t" for="ch" forName="L1TextContainer" refType="h" fact="0.537"/>
                <dgm:constr type="h" for="ch" forName="L1TextContainer" refType="h" fact="0.113"/>
                <dgm:constr type="w" for="ch" forName="L2TextContainerWrapper" refType="w" fact="0.88"/>
                <dgm:constr type="h" for="ch" forName="L2TextContainerWrapper" refType="h" fact="0.31"/>
                <dgm:constr type="b" for="ch" forName="L2TextContainerWrapper" refType="h" fact="0.31"/>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31"/>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
                <dgm:constr type="l" for="ch" forName="L1TextContainer" refType="w" fact="0.1"/>
                <dgm:constr type="t" for="ch" forName="L1TextContainer" refType="h" fact="0.35"/>
                <dgm:constr type="h" for="ch" forName="L1TextContainer" refType="h" fact="0.113"/>
                <dgm:constr type="w" for="ch" forName="L2TextContainerWrapper" refType="w" fact="0.88"/>
                <dgm:constr type="h" for="ch" forName="L2TextContainerWrapper" refType="h" fact="0.31"/>
                <dgm:constr type="t" for="ch" forName="L2TextContainerWrapper" refType="h" fact="0.69"/>
                <dgm:constr type="l" for="ch" forName="L2TextContainerWrapper" refType="w" fact="0.06"/>
                <dgm:constr type="w" for="ch" forName="ConnectLine"/>
                <dgm:constr type="l" for="ch" forName="ConnectLine" refType="w" fact="0.5"/>
                <dgm:constr type="h" for="ch" forName="ConnectLine" refType="h" fact="0.17"/>
                <dgm:constr type="t" for="ch" forName="ConnectLine" refType="h" fact="0.52"/>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styleLbl="bgAccFollowNode1">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45"/>
                  <dgm:constr type="b" for="ch" forName="L2TextContainer" refType="h"/>
                  <dgm:constr type="h" for="ch" forName="FlexibleEmptyPlaceHolder" refType="h" fact="0.55"/>
                </dgm:constrLst>
              </dgm:if>
              <dgm:else name="CaseForPlacingL2TextContaineBelowDivider">
                <dgm:constrLst>
                  <dgm:constr type="h" for="ch" forName="L2TextContainer" refType="h" fact="0.45"/>
                  <dgm:constr type="h" for="ch" forName="FlexibleEmptyPlaceHolder" refType="h" fact="0.55"/>
                  <dgm:constr type="b" for="ch" forName="FlexibleEmptyPlaceHolder" refType="h"/>
                </dgm:constrLst>
              </dgm:else>
            </dgm:choose>
            <dgm:layoutNode name="L2TextContainer" styleLbl="bgAccFollowNode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primFontSz" fact="0.75"/>
                <dgm:constr type="rMarg" refType="primFontSz" fact="0.75"/>
                <dgm:constr type="tMarg" refType="primFontSz" fact="0.75"/>
                <dgm:constr type="bMarg" refType="primFontSz" fact="0.75"/>
              </dgm:constrLst>
              <dgm:ruleLst>
                <dgm:rule type="h" val="INF" fact="NaN" max="NaN"/>
                <dgm:rule type="primFontSz" val="11" fact="NaN" max="NaN"/>
                <dgm:rule type="secFontSz" val="9"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alignNode1" moveWith="L2TextContainer">
            <dgm:alg type="sp"/>
            <dgm:shape xmlns:r="http://schemas.openxmlformats.org/officeDocument/2006/relationships" type="line" r:blip="" zOrderOff="-1">
              <dgm:adjLst/>
              <dgm:extLst>
                <a:ext uri="{B698B0E9-8C71-41B9-8309-B3DCBF30829C}">
                  <dgm1612:spPr xmlns:dgm1612="http://schemas.microsoft.com/office/drawing/2016/12/diagram">
                    <a:ln w="6350">
                      <a:prstDash val="dash"/>
                    </a:ln>
                  </dgm1612:spPr>
                </a:ext>
              </dgm:extLst>
            </dgm:shape>
            <dgm:presOf/>
            <dgm:constrLst/>
          </dgm:layoutNode>
          <dgm:layoutNode name="ConnectorPoint" styleLbl="fgAcc1" moveWith="L2TextContainer">
            <dgm:alg type="sp"/>
            <dgm:shape xmlns:r="http://schemas.openxmlformats.org/officeDocument/2006/relationships" type="ellipse" r:blip="" zOrderOff="10">
              <dgm:adjLst/>
              <dgm:extLst>
                <a:ext uri="{B698B0E9-8C71-41B9-8309-B3DCBF30829C}">
                  <dgm1612:spPr xmlns:dgm1612="http://schemas.microsoft.com/office/drawing/2016/12/diagram">
                    <a:ln>
                      <a:noFill/>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fld id="{767FC3A7-0F7B-44C6-ACD4-A5FC741D946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1257300" y="720725"/>
            <a:ext cx="4800600" cy="3600450"/>
          </a:xfrm>
          <a:ln/>
        </p:spPr>
      </p:sp>
      <p:sp>
        <p:nvSpPr>
          <p:cNvPr id="29699" name="Notes Placeholder 2"/>
          <p:cNvSpPr>
            <a:spLocks noGrp="1"/>
          </p:cNvSpPr>
          <p:nvPr>
            <p:ph type="body" idx="1"/>
          </p:nvPr>
        </p:nvSpPr>
        <p:spPr>
          <a:noFill/>
          <a:ln/>
        </p:spPr>
        <p:txBody>
          <a:bodyPr/>
          <a:lstStyle/>
          <a:p>
            <a:endParaRPr lang="en-US"/>
          </a:p>
        </p:txBody>
      </p:sp>
      <p:sp>
        <p:nvSpPr>
          <p:cNvPr id="29700" name="Slide Number Placeholder 3"/>
          <p:cNvSpPr>
            <a:spLocks noGrp="1"/>
          </p:cNvSpPr>
          <p:nvPr>
            <p:ph type="sldNum" sz="quarter" idx="5"/>
          </p:nvPr>
        </p:nvSpPr>
        <p:spPr>
          <a:noFill/>
        </p:spPr>
        <p:txBody>
          <a:bodyPr/>
          <a:lstStyle/>
          <a:p>
            <a:fld id="{25AD7B03-BE14-45DB-B0F7-17EB6D027DC3}" type="slidenum">
              <a:rPr lang="en-US" smtClean="0">
                <a:latin typeface="Arial" pitchFamily="34" charset="0"/>
              </a:rPr>
              <a:pPr/>
              <a:t>1</a:t>
            </a:fld>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12</a:t>
            </a:fld>
            <a:endParaRPr lang="en-US">
              <a:latin typeface="Arial" pitchFamily="34" charset="0"/>
            </a:endParaRPr>
          </a:p>
        </p:txBody>
      </p:sp>
    </p:spTree>
    <p:extLst>
      <p:ext uri="{BB962C8B-B14F-4D97-AF65-F5344CB8AC3E}">
        <p14:creationId xmlns:p14="http://schemas.microsoft.com/office/powerpoint/2010/main" val="516460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16</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437A9782-5AA2-415E-927C-284A7D4A6EF7}" type="slidenum">
              <a:rPr lang="en-US"/>
              <a:pPr/>
              <a:t>18</a:t>
            </a:fld>
            <a:endParaRPr lang="en-US"/>
          </a:p>
        </p:txBody>
      </p:sp>
      <p:sp>
        <p:nvSpPr>
          <p:cNvPr id="101379" name="Rectangle 2"/>
          <p:cNvSpPr>
            <a:spLocks noGrp="1" noRot="1" noChangeAspect="1" noChangeArrowheads="1" noTextEdit="1"/>
          </p:cNvSpPr>
          <p:nvPr>
            <p:ph type="sldImg"/>
          </p:nvPr>
        </p:nvSpPr>
        <p:spPr>
          <a:xfrm>
            <a:off x="1257300" y="720725"/>
            <a:ext cx="4800600" cy="3600450"/>
          </a:xfrm>
          <a:ln/>
        </p:spPr>
      </p:sp>
      <p:sp>
        <p:nvSpPr>
          <p:cNvPr id="10138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19</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20</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257300" y="720725"/>
            <a:ext cx="4800600" cy="3600450"/>
          </a:xfrm>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F6914E40-AC29-42C3-8555-9EA329777EF1}" type="slidenum">
              <a:rPr lang="en-US" smtClean="0">
                <a:latin typeface="Arial" pitchFamily="34" charset="0"/>
              </a:rPr>
              <a:pPr/>
              <a:t>22</a:t>
            </a:fld>
            <a:endParaRPr lang="en-US">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257300" y="720725"/>
            <a:ext cx="4800600" cy="3600450"/>
          </a:xfrm>
          <a:ln/>
        </p:spPr>
      </p:sp>
      <p:sp>
        <p:nvSpPr>
          <p:cNvPr id="47107" name="Notes Placeholder 2"/>
          <p:cNvSpPr>
            <a:spLocks noGrp="1"/>
          </p:cNvSpPr>
          <p:nvPr>
            <p:ph type="body" idx="1"/>
          </p:nvPr>
        </p:nvSpPr>
        <p:spPr>
          <a:noFill/>
          <a:ln/>
        </p:spPr>
        <p:txBody>
          <a:bodyPr/>
          <a:lstStyle/>
          <a:p>
            <a:endParaRPr lang="en-US" dirty="0"/>
          </a:p>
        </p:txBody>
      </p:sp>
      <p:sp>
        <p:nvSpPr>
          <p:cNvPr id="47108" name="Slide Number Placeholder 3"/>
          <p:cNvSpPr>
            <a:spLocks noGrp="1"/>
          </p:cNvSpPr>
          <p:nvPr>
            <p:ph type="sldNum" sz="quarter" idx="5"/>
          </p:nvPr>
        </p:nvSpPr>
        <p:spPr>
          <a:noFill/>
        </p:spPr>
        <p:txBody>
          <a:bodyPr/>
          <a:lstStyle/>
          <a:p>
            <a:fld id="{A687E8A5-776B-42C8-821D-233A9950CDEE}" type="slidenum">
              <a:rPr lang="en-US" smtClean="0">
                <a:latin typeface="Arial" pitchFamily="34" charset="0"/>
              </a:rPr>
              <a:pPr/>
              <a:t>23</a:t>
            </a:fld>
            <a:endParaRPr lang="en-US" dirty="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257300" y="720725"/>
            <a:ext cx="4800600" cy="3600450"/>
          </a:xfrm>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21F3201-8425-4AFC-B629-22028E4AF458}" type="slidenum">
              <a:rPr lang="en-US" smtClean="0">
                <a:latin typeface="Arial" pitchFamily="34" charset="0"/>
              </a:rPr>
              <a:pPr/>
              <a:t>24</a:t>
            </a:fld>
            <a:endParaRPr lang="en-US">
              <a:latin typeface="Arial"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1257300" y="720725"/>
            <a:ext cx="4800600" cy="3600450"/>
          </a:xfrm>
          <a:ln/>
        </p:spPr>
      </p:sp>
      <p:sp>
        <p:nvSpPr>
          <p:cNvPr id="49155" name="Notes Placeholder 2"/>
          <p:cNvSpPr>
            <a:spLocks noGrp="1"/>
          </p:cNvSpPr>
          <p:nvPr>
            <p:ph type="body" idx="1"/>
          </p:nvPr>
        </p:nvSpPr>
        <p:spPr>
          <a:noFill/>
          <a:ln/>
        </p:spPr>
        <p:txBody>
          <a:bodyPr/>
          <a:lstStyle/>
          <a:p>
            <a:endParaRPr lang="en-US"/>
          </a:p>
        </p:txBody>
      </p:sp>
      <p:sp>
        <p:nvSpPr>
          <p:cNvPr id="49156" name="Slide Number Placeholder 3"/>
          <p:cNvSpPr>
            <a:spLocks noGrp="1"/>
          </p:cNvSpPr>
          <p:nvPr>
            <p:ph type="sldNum" sz="quarter" idx="5"/>
          </p:nvPr>
        </p:nvSpPr>
        <p:spPr>
          <a:noFill/>
        </p:spPr>
        <p:txBody>
          <a:bodyPr/>
          <a:lstStyle/>
          <a:p>
            <a:fld id="{5E28458A-C570-4703-A091-25106914AB8D}" type="slidenum">
              <a:rPr lang="en-US" smtClean="0">
                <a:latin typeface="Arial" pitchFamily="34" charset="0"/>
              </a:rPr>
              <a:pPr/>
              <a:t>25</a:t>
            </a:fld>
            <a:endParaRPr lang="en-US">
              <a:latin typeface="Arial"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4</a:t>
            </a:fld>
            <a:endParaRPr lang="en-US">
              <a:latin typeface="Arial" pitchFamily="34" charset="0"/>
            </a:endParaRPr>
          </a:p>
        </p:txBody>
      </p:sp>
    </p:spTree>
    <p:extLst>
      <p:ext uri="{BB962C8B-B14F-4D97-AF65-F5344CB8AC3E}">
        <p14:creationId xmlns:p14="http://schemas.microsoft.com/office/powerpoint/2010/main" val="239889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1257300" y="720725"/>
            <a:ext cx="4800600" cy="3600450"/>
          </a:xfrm>
          <a:ln/>
        </p:spPr>
      </p:sp>
      <p:sp>
        <p:nvSpPr>
          <p:cNvPr id="46083" name="Notes Placeholder 2"/>
          <p:cNvSpPr>
            <a:spLocks noGrp="1"/>
          </p:cNvSpPr>
          <p:nvPr>
            <p:ph type="body" idx="1"/>
          </p:nvPr>
        </p:nvSpPr>
        <p:spPr>
          <a:noFill/>
          <a:ln/>
        </p:spPr>
        <p:txBody>
          <a:bodyPr/>
          <a:lstStyle/>
          <a:p>
            <a:endParaRPr lang="en-US"/>
          </a:p>
        </p:txBody>
      </p:sp>
      <p:sp>
        <p:nvSpPr>
          <p:cNvPr id="46084" name="Slide Number Placeholder 3"/>
          <p:cNvSpPr>
            <a:spLocks noGrp="1"/>
          </p:cNvSpPr>
          <p:nvPr>
            <p:ph type="sldNum" sz="quarter" idx="5"/>
          </p:nvPr>
        </p:nvSpPr>
        <p:spPr>
          <a:noFill/>
        </p:spPr>
        <p:txBody>
          <a:bodyPr/>
          <a:lstStyle/>
          <a:p>
            <a:fld id="{DF499E04-24EC-4399-9351-0814BAF85901}" type="slidenum">
              <a:rPr lang="en-US" smtClean="0">
                <a:latin typeface="Arial" pitchFamily="34" charset="0"/>
              </a:rPr>
              <a:pPr/>
              <a:t>26</a:t>
            </a:fld>
            <a:endParaRPr lang="en-US">
              <a:latin typeface="Arial"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1257300" y="720725"/>
            <a:ext cx="4800600" cy="3600450"/>
          </a:xfrm>
          <a:ln/>
        </p:spPr>
      </p:sp>
      <p:sp>
        <p:nvSpPr>
          <p:cNvPr id="45059" name="Notes Placeholder 2"/>
          <p:cNvSpPr>
            <a:spLocks noGrp="1"/>
          </p:cNvSpPr>
          <p:nvPr>
            <p:ph type="body" idx="1"/>
          </p:nvPr>
        </p:nvSpPr>
        <p:spPr>
          <a:noFill/>
          <a:ln/>
        </p:spPr>
        <p:txBody>
          <a:bodyPr/>
          <a:lstStyle/>
          <a:p>
            <a:endParaRPr lang="en-US"/>
          </a:p>
        </p:txBody>
      </p:sp>
      <p:sp>
        <p:nvSpPr>
          <p:cNvPr id="45060" name="Slide Number Placeholder 3"/>
          <p:cNvSpPr>
            <a:spLocks noGrp="1"/>
          </p:cNvSpPr>
          <p:nvPr>
            <p:ph type="sldNum" sz="quarter" idx="5"/>
          </p:nvPr>
        </p:nvSpPr>
        <p:spPr>
          <a:noFill/>
        </p:spPr>
        <p:txBody>
          <a:bodyPr/>
          <a:lstStyle/>
          <a:p>
            <a:fld id="{7662F0A7-6565-48E8-B66F-F26C2A9F1890}" type="slidenum">
              <a:rPr lang="en-US" smtClean="0">
                <a:latin typeface="Arial" pitchFamily="34" charset="0"/>
              </a:rPr>
              <a:pPr/>
              <a:t>27</a:t>
            </a:fld>
            <a:endParaRPr lang="en-US">
              <a:latin typeface="Arial"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1257300" y="720725"/>
            <a:ext cx="4800600" cy="3600450"/>
          </a:xfrm>
          <a:ln/>
        </p:spPr>
      </p:sp>
      <p:sp>
        <p:nvSpPr>
          <p:cNvPr id="50179" name="Notes Placeholder 2"/>
          <p:cNvSpPr>
            <a:spLocks noGrp="1"/>
          </p:cNvSpPr>
          <p:nvPr>
            <p:ph type="body" idx="1"/>
          </p:nvPr>
        </p:nvSpPr>
        <p:spPr>
          <a:noFill/>
          <a:ln/>
        </p:spPr>
        <p:txBody>
          <a:bodyPr/>
          <a:lstStyle/>
          <a:p>
            <a:endParaRPr lang="en-US"/>
          </a:p>
        </p:txBody>
      </p:sp>
      <p:sp>
        <p:nvSpPr>
          <p:cNvPr id="50180" name="Slide Number Placeholder 3"/>
          <p:cNvSpPr>
            <a:spLocks noGrp="1"/>
          </p:cNvSpPr>
          <p:nvPr>
            <p:ph type="sldNum" sz="quarter" idx="5"/>
          </p:nvPr>
        </p:nvSpPr>
        <p:spPr>
          <a:noFill/>
        </p:spPr>
        <p:txBody>
          <a:bodyPr/>
          <a:lstStyle/>
          <a:p>
            <a:fld id="{E8792EE3-DCB4-415D-9B2A-C97CFD944803}" type="slidenum">
              <a:rPr lang="en-US" smtClean="0">
                <a:latin typeface="Arial" pitchFamily="34" charset="0"/>
              </a:rPr>
              <a:pPr/>
              <a:t>28</a:t>
            </a:fld>
            <a:endParaRPr lang="en-US">
              <a:latin typeface="Arial"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40</a:t>
            </a:fld>
            <a:endParaRPr lang="en-US"/>
          </a:p>
        </p:txBody>
      </p:sp>
    </p:spTree>
    <p:extLst>
      <p:ext uri="{BB962C8B-B14F-4D97-AF65-F5344CB8AC3E}">
        <p14:creationId xmlns:p14="http://schemas.microsoft.com/office/powerpoint/2010/main" val="1085463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257300" y="720725"/>
            <a:ext cx="4800600" cy="3600450"/>
          </a:xfrm>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080424BB-542F-432C-8987-2FEC1AB3AB05}" type="slidenum">
              <a:rPr lang="en-US" smtClean="0">
                <a:latin typeface="Arial" pitchFamily="34" charset="0"/>
              </a:rPr>
              <a:pPr/>
              <a:t>5</a:t>
            </a:fld>
            <a:endParaRPr 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257300" y="720725"/>
            <a:ext cx="4800600" cy="3600450"/>
          </a:xfrm>
          <a:ln/>
        </p:spPr>
      </p:sp>
      <p:sp>
        <p:nvSpPr>
          <p:cNvPr id="37891" name="Notes Placeholder 2"/>
          <p:cNvSpPr>
            <a:spLocks noGrp="1"/>
          </p:cNvSpPr>
          <p:nvPr>
            <p:ph type="body" idx="1"/>
          </p:nvPr>
        </p:nvSpPr>
        <p:spPr>
          <a:noFill/>
          <a:ln/>
        </p:spPr>
        <p:txBody>
          <a:bodyPr/>
          <a:lstStyle/>
          <a:p>
            <a:endParaRPr lang="en-US"/>
          </a:p>
        </p:txBody>
      </p:sp>
      <p:sp>
        <p:nvSpPr>
          <p:cNvPr id="37892" name="Slide Number Placeholder 3"/>
          <p:cNvSpPr>
            <a:spLocks noGrp="1"/>
          </p:cNvSpPr>
          <p:nvPr>
            <p:ph type="sldNum" sz="quarter" idx="5"/>
          </p:nvPr>
        </p:nvSpPr>
        <p:spPr>
          <a:noFill/>
        </p:spPr>
        <p:txBody>
          <a:bodyPr/>
          <a:lstStyle/>
          <a:p>
            <a:fld id="{B98A5923-1D79-48C0-BAB4-81F673DB35DD}" type="slidenum">
              <a:rPr lang="en-US" smtClean="0">
                <a:latin typeface="Arial" pitchFamily="34" charset="0"/>
              </a:rPr>
              <a:pPr/>
              <a:t>6</a:t>
            </a:fld>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257300" y="720725"/>
            <a:ext cx="4800600" cy="3600450"/>
          </a:xfrm>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a:noFill/>
        </p:spPr>
        <p:txBody>
          <a:bodyPr/>
          <a:lstStyle/>
          <a:p>
            <a:fld id="{E6437020-ABE3-4089-A7B9-E1FE78834896}" type="slidenum">
              <a:rPr lang="en-US" smtClean="0">
                <a:latin typeface="Arial" pitchFamily="34" charset="0"/>
              </a:rPr>
              <a:pPr/>
              <a:t>7</a:t>
            </a:fld>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257300" y="720725"/>
            <a:ext cx="4800600" cy="3600450"/>
          </a:xfrm>
          <a:ln/>
        </p:spPr>
      </p:sp>
      <p:sp>
        <p:nvSpPr>
          <p:cNvPr id="39939" name="Notes Placeholder 2"/>
          <p:cNvSpPr>
            <a:spLocks noGrp="1"/>
          </p:cNvSpPr>
          <p:nvPr>
            <p:ph type="body" idx="1"/>
          </p:nvPr>
        </p:nvSpPr>
        <p:spPr>
          <a:noFill/>
          <a:ln/>
        </p:spPr>
        <p:txBody>
          <a:bodyPr/>
          <a:lstStyle/>
          <a:p>
            <a:endParaRPr lang="en-US"/>
          </a:p>
        </p:txBody>
      </p:sp>
      <p:sp>
        <p:nvSpPr>
          <p:cNvPr id="39940" name="Slide Number Placeholder 3"/>
          <p:cNvSpPr>
            <a:spLocks noGrp="1"/>
          </p:cNvSpPr>
          <p:nvPr>
            <p:ph type="sldNum" sz="quarter" idx="5"/>
          </p:nvPr>
        </p:nvSpPr>
        <p:spPr>
          <a:noFill/>
        </p:spPr>
        <p:txBody>
          <a:bodyPr/>
          <a:lstStyle/>
          <a:p>
            <a:fld id="{79269AC5-6E01-4B62-B863-4B789F07BED7}" type="slidenum">
              <a:rPr lang="en-US" smtClean="0">
                <a:latin typeface="Arial" pitchFamily="34" charset="0"/>
              </a:rPr>
              <a:pPr/>
              <a:t>8</a:t>
            </a:fld>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257300" y="720725"/>
            <a:ext cx="4800600" cy="3600450"/>
          </a:xfrm>
          <a:ln/>
        </p:spPr>
      </p:sp>
      <p:sp>
        <p:nvSpPr>
          <p:cNvPr id="40963" name="Notes Placeholder 2"/>
          <p:cNvSpPr>
            <a:spLocks noGrp="1"/>
          </p:cNvSpPr>
          <p:nvPr>
            <p:ph type="body" idx="1"/>
          </p:nvPr>
        </p:nvSpPr>
        <p:spPr>
          <a:noFill/>
          <a:ln/>
        </p:spPr>
        <p:txBody>
          <a:bodyPr/>
          <a:lstStyle/>
          <a:p>
            <a:endParaRPr lang="en-US"/>
          </a:p>
        </p:txBody>
      </p:sp>
      <p:sp>
        <p:nvSpPr>
          <p:cNvPr id="40964" name="Slide Number Placeholder 3"/>
          <p:cNvSpPr>
            <a:spLocks noGrp="1"/>
          </p:cNvSpPr>
          <p:nvPr>
            <p:ph type="sldNum" sz="quarter" idx="5"/>
          </p:nvPr>
        </p:nvSpPr>
        <p:spPr>
          <a:noFill/>
        </p:spPr>
        <p:txBody>
          <a:bodyPr/>
          <a:lstStyle/>
          <a:p>
            <a:fld id="{CA846566-71AB-4018-8E0E-12F77AFED267}" type="slidenum">
              <a:rPr lang="en-US" smtClean="0">
                <a:latin typeface="Arial" pitchFamily="34" charset="0"/>
              </a:rPr>
              <a:pPr/>
              <a:t>9</a:t>
            </a:fld>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10</a:t>
            </a:fld>
            <a:endParaRPr lang="en-US">
              <a:latin typeface="Arial" pitchFamily="34" charset="0"/>
            </a:endParaRPr>
          </a:p>
        </p:txBody>
      </p:sp>
    </p:spTree>
    <p:extLst>
      <p:ext uri="{BB962C8B-B14F-4D97-AF65-F5344CB8AC3E}">
        <p14:creationId xmlns:p14="http://schemas.microsoft.com/office/powerpoint/2010/main" val="56533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1257300" y="720725"/>
            <a:ext cx="4800600" cy="3600450"/>
          </a:xfrm>
          <a:ln/>
        </p:spPr>
      </p:sp>
      <p:sp>
        <p:nvSpPr>
          <p:cNvPr id="43011" name="Notes Placeholder 2"/>
          <p:cNvSpPr>
            <a:spLocks noGrp="1"/>
          </p:cNvSpPr>
          <p:nvPr>
            <p:ph type="body" idx="1"/>
          </p:nvPr>
        </p:nvSpPr>
        <p:spPr>
          <a:noFill/>
          <a:ln/>
        </p:spPr>
        <p:txBody>
          <a:bodyPr/>
          <a:lstStyle/>
          <a:p>
            <a:endParaRPr lang="en-US"/>
          </a:p>
        </p:txBody>
      </p:sp>
      <p:sp>
        <p:nvSpPr>
          <p:cNvPr id="43012" name="Slide Number Placeholder 3"/>
          <p:cNvSpPr>
            <a:spLocks noGrp="1"/>
          </p:cNvSpPr>
          <p:nvPr>
            <p:ph type="sldNum" sz="quarter" idx="5"/>
          </p:nvPr>
        </p:nvSpPr>
        <p:spPr>
          <a:noFill/>
        </p:spPr>
        <p:txBody>
          <a:bodyPr/>
          <a:lstStyle/>
          <a:p>
            <a:fld id="{461FC6A3-DF55-4EF2-A9F9-91D822810B28}" type="slidenum">
              <a:rPr lang="en-US" smtClean="0">
                <a:latin typeface="Arial" pitchFamily="34" charset="0"/>
              </a:rPr>
              <a:pPr/>
              <a:t>11</a:t>
            </a:fld>
            <a:endParaRPr lang="en-US">
              <a:latin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C60C20-5775-4E7F-A3EC-52E9A4EB182D}"/>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6505B3E-D682-44EF-89F1-734091B1EB9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A182C89-6214-40BE-8A04-9B469B17E1E8}"/>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0939E172-3F0D-47F1-9BDE-DA9E38382E0F}"/>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3D841F75-FB2C-42B4-AEAA-5372A2475BAC}"/>
              </a:ext>
            </a:extLst>
          </p:cNvPr>
          <p:cNvSpPr>
            <a:spLocks noGrp="1"/>
          </p:cNvSpPr>
          <p:nvPr>
            <p:ph type="sldNum" sz="quarter" idx="12"/>
          </p:nvPr>
        </p:nvSpPr>
        <p:spPr/>
        <p:txBody>
          <a:bodyPr/>
          <a:lstStyle/>
          <a:p>
            <a:pPr>
              <a:defRPr/>
            </a:pPr>
            <a:fld id="{FBAC3F58-2633-43B5-944D-9A29CA4A9EC1}" type="slidenum">
              <a:rPr lang="en-US" smtClean="0"/>
              <a:pPr>
                <a:defRPr/>
              </a:pPr>
              <a:t>‹#›</a:t>
            </a:fld>
            <a:endParaRPr lang="en-US"/>
          </a:p>
        </p:txBody>
      </p:sp>
    </p:spTree>
    <p:extLst>
      <p:ext uri="{BB962C8B-B14F-4D97-AF65-F5344CB8AC3E}">
        <p14:creationId xmlns:p14="http://schemas.microsoft.com/office/powerpoint/2010/main" val="2914744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26C67-AF82-4FC2-9F3C-B9503D0E829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A50696-A89C-4594-8FB6-CD9536D80BA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6ADF9B-DF76-4C95-BB70-70C72A4C40CB}"/>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C1E2DDC-CC38-4490-9706-7372F90675D1}"/>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066E73F-3C1B-47AA-A2E6-232F41284014}"/>
              </a:ext>
            </a:extLst>
          </p:cNvPr>
          <p:cNvSpPr>
            <a:spLocks noGrp="1"/>
          </p:cNvSpPr>
          <p:nvPr>
            <p:ph type="sldNum" sz="quarter" idx="12"/>
          </p:nvPr>
        </p:nvSpPr>
        <p:spPr/>
        <p:txBody>
          <a:bodyPr/>
          <a:lstStyle/>
          <a:p>
            <a:pPr>
              <a:defRPr/>
            </a:pPr>
            <a:fld id="{DDC7C65B-D709-43A0-BF27-CBEBE59D506B}" type="slidenum">
              <a:rPr lang="en-US" smtClean="0"/>
              <a:pPr>
                <a:defRPr/>
              </a:pPr>
              <a:t>‹#›</a:t>
            </a:fld>
            <a:endParaRPr lang="en-US"/>
          </a:p>
        </p:txBody>
      </p:sp>
    </p:spTree>
    <p:extLst>
      <p:ext uri="{BB962C8B-B14F-4D97-AF65-F5344CB8AC3E}">
        <p14:creationId xmlns:p14="http://schemas.microsoft.com/office/powerpoint/2010/main" val="13538412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9BF392-9F17-47F5-A177-2D789C2D4175}"/>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0C6891-CA4F-47D7-A137-A66B885D620A}"/>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C21C2-F07D-4456-A15A-54C1E5F056DF}"/>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C7B7394F-CD28-4ADC-9E46-D12CE62407C6}"/>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A5DFC2D4-35F0-4363-8F27-210FF6F0CF7B}"/>
              </a:ext>
            </a:extLst>
          </p:cNvPr>
          <p:cNvSpPr>
            <a:spLocks noGrp="1"/>
          </p:cNvSpPr>
          <p:nvPr>
            <p:ph type="sldNum" sz="quarter" idx="12"/>
          </p:nvPr>
        </p:nvSpPr>
        <p:spPr/>
        <p:txBody>
          <a:bodyPr/>
          <a:lstStyle/>
          <a:p>
            <a:pPr>
              <a:defRPr/>
            </a:pPr>
            <a:fld id="{E52BCF5F-F163-48A3-8709-B31AFB4E6F34}" type="slidenum">
              <a:rPr lang="en-US" smtClean="0"/>
              <a:pPr>
                <a:defRPr/>
              </a:pPr>
              <a:t>‹#›</a:t>
            </a:fld>
            <a:endParaRPr lang="en-US"/>
          </a:p>
        </p:txBody>
      </p:sp>
    </p:spTree>
    <p:extLst>
      <p:ext uri="{BB962C8B-B14F-4D97-AF65-F5344CB8AC3E}">
        <p14:creationId xmlns:p14="http://schemas.microsoft.com/office/powerpoint/2010/main" val="544409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8261-F704-4585-AB72-4E29844A37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FB3A5E-74FB-424F-A8B7-4F1D02E38D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B076DD-CE4C-4526-A04C-877ACE9A4F2A}"/>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22D1B763-F512-4FE1-8603-DA323DBD6F6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D3CBFC8E-9D9A-44B9-BE36-9FDA505BB964}"/>
              </a:ext>
            </a:extLst>
          </p:cNvPr>
          <p:cNvSpPr>
            <a:spLocks noGrp="1"/>
          </p:cNvSpPr>
          <p:nvPr>
            <p:ph type="sldNum" sz="quarter" idx="12"/>
          </p:nvPr>
        </p:nvSpPr>
        <p:spPr/>
        <p:txBody>
          <a:bodyPr/>
          <a:lstStyle/>
          <a:p>
            <a:pPr>
              <a:defRPr/>
            </a:pPr>
            <a:fld id="{80C49721-C3A1-4425-99EF-30C57743CC15}" type="slidenum">
              <a:rPr lang="en-US" smtClean="0"/>
              <a:pPr>
                <a:defRPr/>
              </a:pPr>
              <a:t>‹#›</a:t>
            </a:fld>
            <a:endParaRPr lang="en-US"/>
          </a:p>
        </p:txBody>
      </p:sp>
    </p:spTree>
    <p:extLst>
      <p:ext uri="{BB962C8B-B14F-4D97-AF65-F5344CB8AC3E}">
        <p14:creationId xmlns:p14="http://schemas.microsoft.com/office/powerpoint/2010/main" val="2989215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628B-CC09-4A9C-8432-610F730272B2}"/>
              </a:ext>
            </a:extLst>
          </p:cNvPr>
          <p:cNvSpPr>
            <a:spLocks noGrp="1"/>
          </p:cNvSpPr>
          <p:nvPr>
            <p:ph type="title"/>
          </p:nvPr>
        </p:nvSpPr>
        <p:spPr>
          <a:xfrm>
            <a:off x="623888" y="1709741"/>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56E4899-FCC3-4072-BFCF-49E77D2EAD0B}"/>
              </a:ext>
            </a:extLst>
          </p:cNvPr>
          <p:cNvSpPr>
            <a:spLocks noGrp="1"/>
          </p:cNvSpPr>
          <p:nvPr>
            <p:ph type="body" idx="1"/>
          </p:nvPr>
        </p:nvSpPr>
        <p:spPr>
          <a:xfrm>
            <a:off x="623888" y="4589466"/>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CB8505-546D-4BCD-BE40-BA17908EFFC2}"/>
              </a:ext>
            </a:extLst>
          </p:cNvPr>
          <p:cNvSpPr>
            <a:spLocks noGrp="1"/>
          </p:cNvSpPr>
          <p:nvPr>
            <p:ph type="dt" sz="half" idx="10"/>
          </p:nvPr>
        </p:nvSpPr>
        <p:spPr/>
        <p:txBody>
          <a:bodyPr/>
          <a:lstStyle/>
          <a:p>
            <a:pPr>
              <a:defRPr/>
            </a:pPr>
            <a:endParaRPr lang="en-US"/>
          </a:p>
        </p:txBody>
      </p:sp>
      <p:sp>
        <p:nvSpPr>
          <p:cNvPr id="5" name="Footer Placeholder 4">
            <a:extLst>
              <a:ext uri="{FF2B5EF4-FFF2-40B4-BE49-F238E27FC236}">
                <a16:creationId xmlns:a16="http://schemas.microsoft.com/office/drawing/2014/main" id="{5A9E4AE3-8EA8-458A-B0A0-119C34656447}"/>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0D903DC4-AE7C-448F-B123-64EE4BD6CADD}"/>
              </a:ext>
            </a:extLst>
          </p:cNvPr>
          <p:cNvSpPr>
            <a:spLocks noGrp="1"/>
          </p:cNvSpPr>
          <p:nvPr>
            <p:ph type="sldNum" sz="quarter" idx="12"/>
          </p:nvPr>
        </p:nvSpPr>
        <p:spPr/>
        <p:txBody>
          <a:bodyPr/>
          <a:lstStyle/>
          <a:p>
            <a:pPr>
              <a:defRPr/>
            </a:pPr>
            <a:fld id="{1876BB52-192B-4E7D-9E15-B5945998B30B}" type="slidenum">
              <a:rPr lang="en-US" smtClean="0"/>
              <a:pPr>
                <a:defRPr/>
              </a:pPr>
              <a:t>‹#›</a:t>
            </a:fld>
            <a:endParaRPr lang="en-US"/>
          </a:p>
        </p:txBody>
      </p:sp>
    </p:spTree>
    <p:extLst>
      <p:ext uri="{BB962C8B-B14F-4D97-AF65-F5344CB8AC3E}">
        <p14:creationId xmlns:p14="http://schemas.microsoft.com/office/powerpoint/2010/main" val="1114603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4B85-73E1-412A-8A4C-6D85024B5E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95AF5-619B-4A82-A03E-2F586264A21F}"/>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7972E35-414A-4074-A16D-AE6B5390751B}"/>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A96B5D-4D4A-4851-A9EB-0D03FD25339A}"/>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DCA047D-6661-4A8E-A75A-4DD41F87900C}"/>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7A20BB15-F810-4C9B-9C85-DBA1CE0FC913}"/>
              </a:ext>
            </a:extLst>
          </p:cNvPr>
          <p:cNvSpPr>
            <a:spLocks noGrp="1"/>
          </p:cNvSpPr>
          <p:nvPr>
            <p:ph type="sldNum" sz="quarter" idx="12"/>
          </p:nvPr>
        </p:nvSpPr>
        <p:spPr/>
        <p:txBody>
          <a:bodyPr/>
          <a:lstStyle/>
          <a:p>
            <a:pPr>
              <a:defRPr/>
            </a:pPr>
            <a:fld id="{E9634D7A-5DE0-40F6-876D-D2AFBCA76471}" type="slidenum">
              <a:rPr lang="en-US" smtClean="0"/>
              <a:pPr>
                <a:defRPr/>
              </a:pPr>
              <a:t>‹#›</a:t>
            </a:fld>
            <a:endParaRPr lang="en-US"/>
          </a:p>
        </p:txBody>
      </p:sp>
    </p:spTree>
    <p:extLst>
      <p:ext uri="{BB962C8B-B14F-4D97-AF65-F5344CB8AC3E}">
        <p14:creationId xmlns:p14="http://schemas.microsoft.com/office/powerpoint/2010/main" val="1640269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186BB-CFA5-4726-8A68-A7EF1D6EA079}"/>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25E137-DADD-4989-BC75-6FFB3AC462D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D7D472E-4BD4-451E-BD61-3856A4C9C4C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3515214-CA2E-4C78-B5B8-9618FD00ED1B}"/>
              </a:ext>
            </a:extLst>
          </p:cNvPr>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F0EB452F-F20A-42F1-AD7C-BF098708329A}"/>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EBAE953-2A8B-4E09-A098-96632DB7EDFE}"/>
              </a:ext>
            </a:extLst>
          </p:cNvPr>
          <p:cNvSpPr>
            <a:spLocks noGrp="1"/>
          </p:cNvSpPr>
          <p:nvPr>
            <p:ph type="dt" sz="half" idx="10"/>
          </p:nvPr>
        </p:nvSpPr>
        <p:spPr/>
        <p:txBody>
          <a:bodyPr/>
          <a:lstStyle/>
          <a:p>
            <a:pPr>
              <a:defRPr/>
            </a:pPr>
            <a:endParaRPr lang="en-US"/>
          </a:p>
        </p:txBody>
      </p:sp>
      <p:sp>
        <p:nvSpPr>
          <p:cNvPr id="8" name="Footer Placeholder 7">
            <a:extLst>
              <a:ext uri="{FF2B5EF4-FFF2-40B4-BE49-F238E27FC236}">
                <a16:creationId xmlns:a16="http://schemas.microsoft.com/office/drawing/2014/main" id="{6E617EC1-64DD-406A-84BB-EC465D7BDC35}"/>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42E1D943-5BEC-451A-A2B0-67DAEBC0D6C2}"/>
              </a:ext>
            </a:extLst>
          </p:cNvPr>
          <p:cNvSpPr>
            <a:spLocks noGrp="1"/>
          </p:cNvSpPr>
          <p:nvPr>
            <p:ph type="sldNum" sz="quarter" idx="12"/>
          </p:nvPr>
        </p:nvSpPr>
        <p:spPr/>
        <p:txBody>
          <a:bodyPr/>
          <a:lstStyle/>
          <a:p>
            <a:pPr>
              <a:defRPr/>
            </a:pPr>
            <a:fld id="{9A733130-C1C8-4197-ACEE-A73DA10DD24F}" type="slidenum">
              <a:rPr lang="en-US" smtClean="0"/>
              <a:pPr>
                <a:defRPr/>
              </a:pPr>
              <a:t>‹#›</a:t>
            </a:fld>
            <a:endParaRPr lang="en-US"/>
          </a:p>
        </p:txBody>
      </p:sp>
    </p:spTree>
    <p:extLst>
      <p:ext uri="{BB962C8B-B14F-4D97-AF65-F5344CB8AC3E}">
        <p14:creationId xmlns:p14="http://schemas.microsoft.com/office/powerpoint/2010/main" val="1611892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A9FD4-7EAD-446E-BFFE-71AD4C8503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04E90E-2DF4-47BB-BA90-62D6BC09C814}"/>
              </a:ext>
            </a:extLst>
          </p:cNvPr>
          <p:cNvSpPr>
            <a:spLocks noGrp="1"/>
          </p:cNvSpPr>
          <p:nvPr>
            <p:ph type="dt" sz="half" idx="10"/>
          </p:nvPr>
        </p:nvSpPr>
        <p:spPr/>
        <p:txBody>
          <a:bodyPr/>
          <a:lstStyle/>
          <a:p>
            <a:pPr>
              <a:defRPr/>
            </a:pPr>
            <a:endParaRPr lang="en-US"/>
          </a:p>
        </p:txBody>
      </p:sp>
      <p:sp>
        <p:nvSpPr>
          <p:cNvPr id="4" name="Footer Placeholder 3">
            <a:extLst>
              <a:ext uri="{FF2B5EF4-FFF2-40B4-BE49-F238E27FC236}">
                <a16:creationId xmlns:a16="http://schemas.microsoft.com/office/drawing/2014/main" id="{35CC46E8-B988-47F7-B4CB-E597899079E0}"/>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8EF839F5-D429-4352-AC06-7036273601D2}"/>
              </a:ext>
            </a:extLst>
          </p:cNvPr>
          <p:cNvSpPr>
            <a:spLocks noGrp="1"/>
          </p:cNvSpPr>
          <p:nvPr>
            <p:ph type="sldNum" sz="quarter" idx="12"/>
          </p:nvPr>
        </p:nvSpPr>
        <p:spPr/>
        <p:txBody>
          <a:bodyPr/>
          <a:lstStyle/>
          <a:p>
            <a:pPr>
              <a:defRPr/>
            </a:pPr>
            <a:fld id="{C08389DD-3A77-4664-9585-0D0E9A5EB606}" type="slidenum">
              <a:rPr lang="en-US" smtClean="0"/>
              <a:pPr>
                <a:defRPr/>
              </a:pPr>
              <a:t>‹#›</a:t>
            </a:fld>
            <a:endParaRPr lang="en-US"/>
          </a:p>
        </p:txBody>
      </p:sp>
    </p:spTree>
    <p:extLst>
      <p:ext uri="{BB962C8B-B14F-4D97-AF65-F5344CB8AC3E}">
        <p14:creationId xmlns:p14="http://schemas.microsoft.com/office/powerpoint/2010/main" val="1687233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44F640-8A63-4DD7-98CA-0DACD14D48BD}"/>
              </a:ext>
            </a:extLst>
          </p:cNvPr>
          <p:cNvSpPr>
            <a:spLocks noGrp="1"/>
          </p:cNvSpPr>
          <p:nvPr>
            <p:ph type="dt" sz="half" idx="10"/>
          </p:nvPr>
        </p:nvSpPr>
        <p:spPr/>
        <p:txBody>
          <a:bodyPr/>
          <a:lstStyle/>
          <a:p>
            <a:pPr>
              <a:defRPr/>
            </a:pPr>
            <a:endParaRPr lang="en-US"/>
          </a:p>
        </p:txBody>
      </p:sp>
      <p:sp>
        <p:nvSpPr>
          <p:cNvPr id="3" name="Footer Placeholder 2">
            <a:extLst>
              <a:ext uri="{FF2B5EF4-FFF2-40B4-BE49-F238E27FC236}">
                <a16:creationId xmlns:a16="http://schemas.microsoft.com/office/drawing/2014/main" id="{7C1B706A-2201-45BC-A281-CD27839A20B9}"/>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0AE2F5A9-E96F-4265-9FAF-B0F214FFB567}"/>
              </a:ext>
            </a:extLst>
          </p:cNvPr>
          <p:cNvSpPr>
            <a:spLocks noGrp="1"/>
          </p:cNvSpPr>
          <p:nvPr>
            <p:ph type="sldNum" sz="quarter" idx="12"/>
          </p:nvPr>
        </p:nvSpPr>
        <p:spPr/>
        <p:txBody>
          <a:bodyPr/>
          <a:lstStyle/>
          <a:p>
            <a:pPr>
              <a:defRPr/>
            </a:pPr>
            <a:fld id="{4B740A81-9E01-4FD9-8249-D9D456571D47}" type="slidenum">
              <a:rPr lang="en-US" smtClean="0"/>
              <a:pPr>
                <a:defRPr/>
              </a:pPr>
              <a:t>‹#›</a:t>
            </a:fld>
            <a:endParaRPr lang="en-US"/>
          </a:p>
        </p:txBody>
      </p:sp>
    </p:spTree>
    <p:extLst>
      <p:ext uri="{BB962C8B-B14F-4D97-AF65-F5344CB8AC3E}">
        <p14:creationId xmlns:p14="http://schemas.microsoft.com/office/powerpoint/2010/main" val="1059844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25891-F02F-4D9A-AC5A-C8EB5617933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FE19C98B-F3B4-4C59-85DE-FD38E9BBEFF3}"/>
              </a:ext>
            </a:extLst>
          </p:cNvPr>
          <p:cNvSpPr>
            <a:spLocks noGrp="1"/>
          </p:cNvSpPr>
          <p:nvPr>
            <p:ph idx="1"/>
          </p:nvPr>
        </p:nvSpPr>
        <p:spPr>
          <a:xfrm>
            <a:off x="3887391" y="987428"/>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0D78FF-02AC-42B6-98BB-E57ADE59AC9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CAF3261-9661-4D31-BDB4-D3BA017D45D0}"/>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3F0B0389-7F45-472A-B9FC-04A3F8E0891F}"/>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F6DC56C9-503A-48B7-959E-6852AD2151F1}"/>
              </a:ext>
            </a:extLst>
          </p:cNvPr>
          <p:cNvSpPr>
            <a:spLocks noGrp="1"/>
          </p:cNvSpPr>
          <p:nvPr>
            <p:ph type="sldNum" sz="quarter" idx="12"/>
          </p:nvPr>
        </p:nvSpPr>
        <p:spPr/>
        <p:txBody>
          <a:bodyPr/>
          <a:lstStyle/>
          <a:p>
            <a:pPr>
              <a:defRPr/>
            </a:pPr>
            <a:fld id="{3306D5C0-30C3-4567-9087-D7285F18DEDD}" type="slidenum">
              <a:rPr lang="en-US" smtClean="0"/>
              <a:pPr>
                <a:defRPr/>
              </a:pPr>
              <a:t>‹#›</a:t>
            </a:fld>
            <a:endParaRPr lang="en-US"/>
          </a:p>
        </p:txBody>
      </p:sp>
    </p:spTree>
    <p:extLst>
      <p:ext uri="{BB962C8B-B14F-4D97-AF65-F5344CB8AC3E}">
        <p14:creationId xmlns:p14="http://schemas.microsoft.com/office/powerpoint/2010/main" val="930314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A5B35-1C5E-420B-9740-940022230FF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537EFF4-4C72-4378-B10E-C20254973480}"/>
              </a:ext>
            </a:extLst>
          </p:cNvPr>
          <p:cNvSpPr>
            <a:spLocks noGrp="1"/>
          </p:cNvSpPr>
          <p:nvPr>
            <p:ph type="pic" idx="1"/>
          </p:nvPr>
        </p:nvSpPr>
        <p:spPr>
          <a:xfrm>
            <a:off x="3887391" y="987428"/>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5C104AE-4CF2-4B58-B75A-67C932C5776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86792F6-EF3E-44D6-A0F1-633AB65494AE}"/>
              </a:ext>
            </a:extLst>
          </p:cNvPr>
          <p:cNvSpPr>
            <a:spLocks noGrp="1"/>
          </p:cNvSpPr>
          <p:nvPr>
            <p:ph type="dt" sz="half" idx="10"/>
          </p:nvPr>
        </p:nvSpPr>
        <p:spPr/>
        <p:txBody>
          <a:bodyPr/>
          <a:lstStyle/>
          <a:p>
            <a:pPr>
              <a:defRPr/>
            </a:pPr>
            <a:endParaRPr lang="en-US"/>
          </a:p>
        </p:txBody>
      </p:sp>
      <p:sp>
        <p:nvSpPr>
          <p:cNvPr id="6" name="Footer Placeholder 5">
            <a:extLst>
              <a:ext uri="{FF2B5EF4-FFF2-40B4-BE49-F238E27FC236}">
                <a16:creationId xmlns:a16="http://schemas.microsoft.com/office/drawing/2014/main" id="{CE617120-CCDF-4DB3-909F-BA9F88CACC52}"/>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84EBA7C1-ADB7-4792-B51D-DF7FD1AA41B6}"/>
              </a:ext>
            </a:extLst>
          </p:cNvPr>
          <p:cNvSpPr>
            <a:spLocks noGrp="1"/>
          </p:cNvSpPr>
          <p:nvPr>
            <p:ph type="sldNum" sz="quarter" idx="12"/>
          </p:nvPr>
        </p:nvSpPr>
        <p:spPr/>
        <p:txBody>
          <a:bodyPr/>
          <a:lstStyle/>
          <a:p>
            <a:pPr>
              <a:defRPr/>
            </a:pPr>
            <a:fld id="{D59245C4-C502-4096-92D6-EC376ED5F3D1}" type="slidenum">
              <a:rPr lang="en-US" smtClean="0"/>
              <a:pPr>
                <a:defRPr/>
              </a:pPr>
              <a:t>‹#›</a:t>
            </a:fld>
            <a:endParaRPr lang="en-US"/>
          </a:p>
        </p:txBody>
      </p:sp>
    </p:spTree>
    <p:extLst>
      <p:ext uri="{BB962C8B-B14F-4D97-AF65-F5344CB8AC3E}">
        <p14:creationId xmlns:p14="http://schemas.microsoft.com/office/powerpoint/2010/main" val="10071946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2935CF-5EF8-49FE-BFEA-D6791D2E6F7A}"/>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D7E9ED-C2B6-4B12-AA78-EF10628BDB52}"/>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CF69CB-930A-4713-83D6-4F464BFD2857}"/>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0F898A63-1BF4-4650-BE13-382534EA51F2}"/>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253CB9A7-AE34-478B-98FB-3550B805093F}"/>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9DE62156-1480-49ED-B33B-CE1D8F42A3CD}" type="slidenum">
              <a:rPr lang="en-US" smtClean="0"/>
              <a:pPr>
                <a:defRPr/>
              </a:pPr>
              <a:t>‹#›</a:t>
            </a:fld>
            <a:endParaRPr lang="en-US"/>
          </a:p>
        </p:txBody>
      </p:sp>
    </p:spTree>
    <p:extLst>
      <p:ext uri="{BB962C8B-B14F-4D97-AF65-F5344CB8AC3E}">
        <p14:creationId xmlns:p14="http://schemas.microsoft.com/office/powerpoint/2010/main" val="83025357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8.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qbi.uq.edu.au/brain/intelligent-machines/history-artificial-intelligence" TargetMode="External"/><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www.newsweek.com/googles-new-two-legged-robot-future-warfare-429831"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8" Type="http://schemas.openxmlformats.org/officeDocument/2006/relationships/hyperlink" Target="http://www.robocup.org/" TargetMode="External"/><Relationship Id="rId3" Type="http://schemas.openxmlformats.org/officeDocument/2006/relationships/image" Target="../media/image31.png"/><Relationship Id="rId7" Type="http://schemas.openxmlformats.org/officeDocument/2006/relationships/hyperlink" Target="http://www.youtube.com/watch?v=0JL04JJjocc"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www.darpa.mil/grandchallenge05/" TargetMode="External"/><Relationship Id="rId5" Type="http://schemas.openxmlformats.org/officeDocument/2006/relationships/image" Target="../media/image33.png"/><Relationship Id="rId10" Type="http://schemas.openxmlformats.org/officeDocument/2006/relationships/image" Target="../media/image34.jpeg"/><Relationship Id="rId4" Type="http://schemas.openxmlformats.org/officeDocument/2006/relationships/image" Target="../media/image32.jpeg"/><Relationship Id="rId9" Type="http://schemas.openxmlformats.org/officeDocument/2006/relationships/hyperlink" Target="http://www.nytimes.com/2010/07/05/science/05robot.html?_r=1&amp;ref=artificial_intelligence"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www.youtube.com/watch?v=3e22ufcqfTs" TargetMode="External"/><Relationship Id="rId3" Type="http://schemas.openxmlformats.org/officeDocument/2006/relationships/hyperlink" Target="http://www.youtube.com/watch?v=WFR3lOm_xhE" TargetMode="External"/><Relationship Id="rId7" Type="http://schemas.openxmlformats.org/officeDocument/2006/relationships/hyperlink" Target="http://www.nytimes.com/interactive/2010/06/16/magazine/watson-trivia-game.html?ref=magazine"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www.nytimes.com/2010/06/20/magazine/20Computer-t.html?pagewanted=1" TargetMode="External"/><Relationship Id="rId5" Type="http://schemas.openxmlformats.org/officeDocument/2006/relationships/hyperlink" Target="http://www.research.ibm.com/deepqa/" TargetMode="External"/><Relationship Id="rId4" Type="http://schemas.openxmlformats.org/officeDocument/2006/relationships/image" Target="../media/image35.png"/><Relationship Id="rId9" Type="http://schemas.openxmlformats.org/officeDocument/2006/relationships/hyperlink" Target="http://www.pcworld.com/businesscenter/article/219893/ibm_watson_vanquishes_human_jeopardy_foes.htm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www.nytimes.com/library/cyber/week/1210math.html"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hyperlink" Target="https://science.sciencemag.org/content/362/6419/1140" TargetMode="External"/><Relationship Id="rId4" Type="http://schemas.openxmlformats.org/officeDocument/2006/relationships/hyperlink" Target="http://www.sciencemag.org/cgi/content/full/317/5844/1518" TargetMode="Externa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Humanoid_robot" TargetMode="External"/><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hyperlink" Target="https://en.wikipedia.org/wiki/Honda"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3.xml.rels><?xml version="1.0" encoding="UTF-8" standalone="yes"?>
<Relationships xmlns="http://schemas.openxmlformats.org/package/2006/relationships"><Relationship Id="rId3" Type="http://schemas.openxmlformats.org/officeDocument/2006/relationships/hyperlink" Target="https://gdpr-info.eu/art-22-gdpr/" TargetMode="External"/><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hyperlink" Target="https://consult.industry.gov.au/strategic-policy/artificial-intelligence-ethics-framework/supporting_documents/ArtificialIntelligenceethicsframeworkdiscussionpaper.pdf" TargetMode="External"/><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hyperlink" Target="https://www.europarl.europa.eu/thinktank/en/document.html?reference=EPRS_STU(2019)624262"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ai.google/static/documents/recommendations-for-regulating-ai.pdf" TargetMode="External"/><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59.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10.sv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4.png"/><Relationship Id="rId7" Type="http://schemas.openxmlformats.org/officeDocument/2006/relationships/diagramQuickStyle" Target="../diagrams/quickStyle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5.png"/><Relationship Id="rId9" Type="http://schemas.microsoft.com/office/2007/relationships/diagramDrawing" Target="../diagrams/drawing5.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7.png"/><Relationship Id="rId7"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7" name="Rectangle 9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See the source image">
            <a:extLst>
              <a:ext uri="{FF2B5EF4-FFF2-40B4-BE49-F238E27FC236}">
                <a16:creationId xmlns:a16="http://schemas.microsoft.com/office/drawing/2014/main" id="{A671EBC5-8F77-4D05-B52D-24E94DBD9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27" r="9089" b="8614"/>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99" name="Rectangle 9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le 1"/>
          <p:cNvSpPr>
            <a:spLocks noGrp="1"/>
          </p:cNvSpPr>
          <p:nvPr>
            <p:ph type="ctrTitle"/>
          </p:nvPr>
        </p:nvSpPr>
        <p:spPr>
          <a:xfrm>
            <a:off x="358485" y="1122363"/>
            <a:ext cx="3017520" cy="3204134"/>
          </a:xfrm>
        </p:spPr>
        <p:txBody>
          <a:bodyPr vert="horz" lIns="91440" tIns="45720" rIns="91440" bIns="45720" rtlCol="0" anchor="b">
            <a:normAutofit fontScale="90000"/>
          </a:bodyPr>
          <a:lstStyle/>
          <a:p>
            <a:pPr algn="l" defTabSz="914400"/>
            <a:r>
              <a:rPr lang="en-US" sz="2900" b="1" dirty="0"/>
              <a:t>CS 5/7320 </a:t>
            </a:r>
            <a:br>
              <a:rPr lang="en-US" sz="2900" b="1" dirty="0"/>
            </a:br>
            <a:r>
              <a:rPr lang="en-US" sz="2900" b="1" dirty="0"/>
              <a:t>Artificial Intelligence</a:t>
            </a:r>
            <a:br>
              <a:rPr lang="en-US" sz="2900" b="1" dirty="0"/>
            </a:br>
            <a:br>
              <a:rPr lang="en-US" sz="2900" b="1" dirty="0"/>
            </a:br>
            <a:r>
              <a:rPr lang="en-US" sz="2900" b="1" dirty="0"/>
              <a:t>Introduction</a:t>
            </a:r>
            <a:br>
              <a:rPr lang="en-US" sz="2900" b="1" dirty="0"/>
            </a:br>
            <a:br>
              <a:rPr lang="en-US" sz="2900" b="1" dirty="0"/>
            </a:br>
            <a:r>
              <a:rPr lang="en-US" sz="2900" b="1" dirty="0"/>
              <a:t>AIMA Chapters 1 + 27</a:t>
            </a:r>
          </a:p>
        </p:txBody>
      </p:sp>
      <p:sp>
        <p:nvSpPr>
          <p:cNvPr id="2" name="Subtitle 1">
            <a:extLst>
              <a:ext uri="{FF2B5EF4-FFF2-40B4-BE49-F238E27FC236}">
                <a16:creationId xmlns:a16="http://schemas.microsoft.com/office/drawing/2014/main" id="{B7A57B8C-CE4A-4FFA-B532-30C583B944D7}"/>
              </a:ext>
            </a:extLst>
          </p:cNvPr>
          <p:cNvSpPr>
            <a:spLocks noGrp="1"/>
          </p:cNvSpPr>
          <p:nvPr>
            <p:ph type="subTitle" idx="1"/>
          </p:nvPr>
        </p:nvSpPr>
        <p:spPr>
          <a:xfrm>
            <a:off x="358487" y="4872924"/>
            <a:ext cx="3017519" cy="1208141"/>
          </a:xfrm>
        </p:spPr>
        <p:txBody>
          <a:bodyPr vert="horz" lIns="91440" tIns="45720" rIns="91440" bIns="45720" rtlCol="0">
            <a:normAutofit/>
          </a:bodyPr>
          <a:lstStyle/>
          <a:p>
            <a:pPr algn="l" defTabSz="914400">
              <a:spcBef>
                <a:spcPts val="1000"/>
              </a:spcBef>
            </a:pPr>
            <a:r>
              <a:rPr lang="en-US" sz="1700" dirty="0"/>
              <a:t>Slides by Michael Hahsler</a:t>
            </a:r>
            <a:br>
              <a:rPr lang="en-US" sz="1700" dirty="0"/>
            </a:br>
            <a:r>
              <a:rPr lang="en-US" sz="1700" dirty="0"/>
              <a:t>based on slides by Svetlana </a:t>
            </a:r>
            <a:r>
              <a:rPr lang="en-US" sz="1700" dirty="0" err="1"/>
              <a:t>Lazepnik</a:t>
            </a:r>
            <a:r>
              <a:rPr lang="en-US" sz="1700"/>
              <a:t> with figures and cover art from the AIMA textbook. 	</a:t>
            </a:r>
          </a:p>
        </p:txBody>
      </p:sp>
      <p:sp>
        <p:nvSpPr>
          <p:cNvPr id="101" name="Rectangle 10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 name="Rectangle 10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pic>
        <p:nvPicPr>
          <p:cNvPr id="13" name="Picture 4" descr="Creative Commons License">
            <a:extLst>
              <a:ext uri="{FF2B5EF4-FFF2-40B4-BE49-F238E27FC236}">
                <a16:creationId xmlns:a16="http://schemas.microsoft.com/office/drawing/2014/main" id="{BC730582-CB30-4505-AAF1-FC128A765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94" y="6433891"/>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10202BD-23F9-4699-B3FD-8AC22A4625BF}"/>
              </a:ext>
            </a:extLst>
          </p:cNvPr>
          <p:cNvSpPr txBox="1"/>
          <p:nvPr/>
        </p:nvSpPr>
        <p:spPr>
          <a:xfrm>
            <a:off x="1219202" y="6324602"/>
            <a:ext cx="3017521" cy="430887"/>
          </a:xfrm>
          <a:prstGeom prst="rect">
            <a:avLst/>
          </a:prstGeom>
          <a:noFill/>
        </p:spPr>
        <p:txBody>
          <a:bodyPr wrap="square">
            <a:spAutoFit/>
          </a:bodyPr>
          <a:lstStyle/>
          <a:p>
            <a:pPr>
              <a:spcAft>
                <a:spcPts val="600"/>
              </a:spcAft>
            </a:pPr>
            <a:r>
              <a:rPr lang="en-US" sz="1100">
                <a:solidFill>
                  <a:schemeClr val="tx1">
                    <a:lumMod val="50000"/>
                  </a:schemeClr>
                </a:solidFill>
                <a:latin typeface="source sans pro" panose="020B0503030403020204" pitchFamily="34" charset="0"/>
              </a:rPr>
              <a:t>This work is licensed under a </a:t>
            </a:r>
            <a:r>
              <a:rPr lang="en-US" sz="1100">
                <a:solidFill>
                  <a:schemeClr val="tx1">
                    <a:lumMod val="50000"/>
                  </a:schemeClr>
                </a:solidFill>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Attribution-ShareAlike 4.0 International License</a:t>
            </a:r>
            <a:r>
              <a:rPr lang="en-US" sz="1100">
                <a:solidFill>
                  <a:schemeClr val="tx1">
                    <a:lumMod val="50000"/>
                  </a:schemeClr>
                </a:solidFill>
                <a:latin typeface="source sans pro" panose="020B0503030403020204" pitchFamily="34" charset="0"/>
              </a:rPr>
              <a:t>.</a:t>
            </a:r>
            <a:endParaRPr lang="en-US" sz="1100">
              <a:solidFill>
                <a:schemeClr val="tx1">
                  <a:lumMod val="50000"/>
                </a:schemeClr>
              </a:solidFill>
            </a:endParaRP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type of AI do we cover in this course?</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3094837728"/>
              </p:ext>
            </p:extLst>
          </p:nvPr>
        </p:nvGraphicFramePr>
        <p:xfrm>
          <a:off x="1190625" y="1253331"/>
          <a:ext cx="67627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837B443-89B7-4AA6-96BC-9CD32C6AC163}"/>
              </a:ext>
            </a:extLst>
          </p:cNvPr>
          <p:cNvSpPr/>
          <p:nvPr/>
        </p:nvSpPr>
        <p:spPr>
          <a:xfrm>
            <a:off x="228600" y="2133602"/>
            <a:ext cx="6310189" cy="584775"/>
          </a:xfrm>
          <a:prstGeom prst="rect">
            <a:avLst/>
          </a:prstGeom>
        </p:spPr>
        <p:txBody>
          <a:bodyPr wrap="none">
            <a:spAutoFit/>
          </a:bodyPr>
          <a:lstStyle/>
          <a:p>
            <a:pPr lvl="1">
              <a:buNone/>
            </a:pPr>
            <a:r>
              <a:rPr lang="en-US" sz="3200" dirty="0"/>
              <a:t>Create a </a:t>
            </a:r>
            <a:r>
              <a:rPr lang="en-US" sz="3200" b="1" dirty="0"/>
              <a:t>narrow AI agent </a:t>
            </a:r>
            <a:r>
              <a:rPr lang="en-US" sz="3200" dirty="0"/>
              <a:t>that can</a:t>
            </a:r>
          </a:p>
        </p:txBody>
      </p:sp>
      <p:sp>
        <p:nvSpPr>
          <p:cNvPr id="7" name="Rectangle 6">
            <a:extLst>
              <a:ext uri="{FF2B5EF4-FFF2-40B4-BE49-F238E27FC236}">
                <a16:creationId xmlns:a16="http://schemas.microsoft.com/office/drawing/2014/main" id="{884441B2-D68C-44C5-ACDC-31A309778453}"/>
              </a:ext>
            </a:extLst>
          </p:cNvPr>
          <p:cNvSpPr/>
          <p:nvPr/>
        </p:nvSpPr>
        <p:spPr>
          <a:xfrm>
            <a:off x="1504950" y="4567148"/>
            <a:ext cx="6076950" cy="1200329"/>
          </a:xfrm>
          <a:prstGeom prst="rect">
            <a:avLst/>
          </a:prstGeom>
        </p:spPr>
        <p:txBody>
          <a:bodyPr wrap="square">
            <a:spAutoFit/>
          </a:bodyPr>
          <a:lstStyle/>
          <a:p>
            <a:pPr algn="ctr"/>
            <a:r>
              <a:rPr lang="en-US" sz="2400" b="1" dirty="0"/>
              <a:t>That is, use machines to solve a specific hard problem that traditionally would have been thought to require human intelligence.</a:t>
            </a:r>
          </a:p>
        </p:txBody>
      </p:sp>
      <p:grpSp>
        <p:nvGrpSpPr>
          <p:cNvPr id="10" name="Group 9">
            <a:extLst>
              <a:ext uri="{FF2B5EF4-FFF2-40B4-BE49-F238E27FC236}">
                <a16:creationId xmlns:a16="http://schemas.microsoft.com/office/drawing/2014/main" id="{3A153E7F-FB0D-470C-B0A5-2388599521CA}"/>
              </a:ext>
            </a:extLst>
          </p:cNvPr>
          <p:cNvGrpSpPr/>
          <p:nvPr/>
        </p:nvGrpSpPr>
        <p:grpSpPr>
          <a:xfrm>
            <a:off x="1066800" y="3048000"/>
            <a:ext cx="1752600" cy="762000"/>
            <a:chOff x="-15240" y="4609699"/>
            <a:chExt cx="1752600" cy="762000"/>
          </a:xfrm>
        </p:grpSpPr>
        <p:cxnSp>
          <p:nvCxnSpPr>
            <p:cNvPr id="3" name="Straight Connector 2">
              <a:extLst>
                <a:ext uri="{FF2B5EF4-FFF2-40B4-BE49-F238E27FC236}">
                  <a16:creationId xmlns:a16="http://schemas.microsoft.com/office/drawing/2014/main" id="{EB65DCB1-7681-43A8-B17C-CFDA1525A14A}"/>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B35F7E-2353-4BE8-AE32-444BBB1105CC}"/>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1140C69-6A40-40ED-B68D-91B8B41ADAAF}"/>
              </a:ext>
            </a:extLst>
          </p:cNvPr>
          <p:cNvGrpSpPr/>
          <p:nvPr/>
        </p:nvGrpSpPr>
        <p:grpSpPr>
          <a:xfrm>
            <a:off x="2867025" y="3048000"/>
            <a:ext cx="1752600" cy="762000"/>
            <a:chOff x="-15240" y="4609699"/>
            <a:chExt cx="1752600" cy="762000"/>
          </a:xfrm>
        </p:grpSpPr>
        <p:cxnSp>
          <p:nvCxnSpPr>
            <p:cNvPr id="13" name="Straight Connector 12">
              <a:extLst>
                <a:ext uri="{FF2B5EF4-FFF2-40B4-BE49-F238E27FC236}">
                  <a16:creationId xmlns:a16="http://schemas.microsoft.com/office/drawing/2014/main" id="{5DADC38C-FA29-40BD-AC6E-787B6D40222C}"/>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854F8B-F232-40DB-ADBC-96392E09E494}"/>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458D84F-F193-476E-B37D-36E88F9DD236}"/>
              </a:ext>
            </a:extLst>
          </p:cNvPr>
          <p:cNvGrpSpPr/>
          <p:nvPr/>
        </p:nvGrpSpPr>
        <p:grpSpPr>
          <a:xfrm>
            <a:off x="4629150" y="3048000"/>
            <a:ext cx="1752600" cy="762000"/>
            <a:chOff x="-15240" y="4609699"/>
            <a:chExt cx="1752600" cy="762000"/>
          </a:xfrm>
        </p:grpSpPr>
        <p:cxnSp>
          <p:nvCxnSpPr>
            <p:cNvPr id="16" name="Straight Connector 15">
              <a:extLst>
                <a:ext uri="{FF2B5EF4-FFF2-40B4-BE49-F238E27FC236}">
                  <a16:creationId xmlns:a16="http://schemas.microsoft.com/office/drawing/2014/main" id="{D552F11D-F764-4D74-ADD3-A7FE230F75A3}"/>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60FAD4-CFBE-42EB-80ED-34BC22C5C19E}"/>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795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Fields Related to AI</a:t>
            </a:r>
          </a:p>
        </p:txBody>
      </p:sp>
      <p:graphicFrame>
        <p:nvGraphicFramePr>
          <p:cNvPr id="4" name="Content Placeholder 3">
            <a:extLst>
              <a:ext uri="{FF2B5EF4-FFF2-40B4-BE49-F238E27FC236}">
                <a16:creationId xmlns:a16="http://schemas.microsoft.com/office/drawing/2014/main" id="{3C17C3A2-0553-43D1-BD01-BA815B1D679F}"/>
              </a:ext>
            </a:extLst>
          </p:cNvPr>
          <p:cNvGraphicFramePr>
            <a:graphicFrameLocks noGrp="1"/>
          </p:cNvGraphicFramePr>
          <p:nvPr>
            <p:ph idx="1"/>
            <p:extLst>
              <p:ext uri="{D42A27DB-BD31-4B8C-83A1-F6EECF244321}">
                <p14:modId xmlns:p14="http://schemas.microsoft.com/office/powerpoint/2010/main" val="1674709145"/>
              </p:ext>
            </p:extLst>
          </p:nvPr>
        </p:nvGraphicFramePr>
        <p:xfrm>
          <a:off x="457200" y="1295400"/>
          <a:ext cx="8305800" cy="51974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30936" y="251312"/>
            <a:ext cx="7879842" cy="1010264"/>
          </a:xfrm>
        </p:spPr>
        <p:txBody>
          <a:bodyPr anchor="ctr">
            <a:normAutofit/>
          </a:bodyPr>
          <a:lstStyle/>
          <a:p>
            <a:r>
              <a:rPr lang="en-US" dirty="0"/>
              <a:t>What are the Components of an </a:t>
            </a:r>
            <a:br>
              <a:rPr lang="en-US" dirty="0"/>
            </a:br>
            <a:r>
              <a:rPr lang="en-US" dirty="0"/>
              <a:t>Intelligent Agent?</a:t>
            </a:r>
          </a:p>
        </p:txBody>
      </p:sp>
      <p:sp>
        <p:nvSpPr>
          <p:cNvPr id="11" name="Rectangle 10">
            <a:extLst>
              <a:ext uri="{FF2B5EF4-FFF2-40B4-BE49-F238E27FC236}">
                <a16:creationId xmlns:a16="http://schemas.microsoft.com/office/drawing/2014/main" id="{CCA3ACF4-94F7-8606-D2F6-5FB02C0CFE44}"/>
              </a:ext>
            </a:extLst>
          </p:cNvPr>
          <p:cNvSpPr/>
          <p:nvPr/>
        </p:nvSpPr>
        <p:spPr>
          <a:xfrm>
            <a:off x="3927578" y="2590800"/>
            <a:ext cx="4291656" cy="24918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4">
            <a:extLst>
              <a:ext uri="{FF2B5EF4-FFF2-40B4-BE49-F238E27FC236}">
                <a16:creationId xmlns:a16="http://schemas.microsoft.com/office/drawing/2014/main" id="{4DB3E2C6-EE4E-D364-BCB4-E75726340565}"/>
              </a:ext>
            </a:extLst>
          </p:cNvPr>
          <p:cNvPicPr>
            <a:picLocks noChangeAspect="1" noChangeArrowheads="1"/>
          </p:cNvPicPr>
          <p:nvPr/>
        </p:nvPicPr>
        <p:blipFill>
          <a:blip r:embed="rId3" cstate="print"/>
          <a:srcRect/>
          <a:stretch>
            <a:fillRect/>
          </a:stretch>
        </p:blipFill>
        <p:spPr bwMode="auto">
          <a:xfrm>
            <a:off x="3996797" y="2642519"/>
            <a:ext cx="4176800" cy="1799405"/>
          </a:xfrm>
          <a:prstGeom prst="rect">
            <a:avLst/>
          </a:prstGeom>
          <a:noFill/>
          <a:ln w="9525">
            <a:noFill/>
            <a:miter lim="800000"/>
            <a:headEnd/>
            <a:tailEnd/>
          </a:ln>
        </p:spPr>
      </p:pic>
      <p:sp>
        <p:nvSpPr>
          <p:cNvPr id="10" name="TextBox 9">
            <a:extLst>
              <a:ext uri="{FF2B5EF4-FFF2-40B4-BE49-F238E27FC236}">
                <a16:creationId xmlns:a16="http://schemas.microsoft.com/office/drawing/2014/main" id="{D65825CC-57D2-D785-815A-D40859707529}"/>
              </a:ext>
            </a:extLst>
          </p:cNvPr>
          <p:cNvSpPr txBox="1"/>
          <p:nvPr/>
        </p:nvSpPr>
        <p:spPr>
          <a:xfrm>
            <a:off x="3927578" y="4556320"/>
            <a:ext cx="4291656"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 name="TextBox 3">
            <a:extLst>
              <a:ext uri="{FF2B5EF4-FFF2-40B4-BE49-F238E27FC236}">
                <a16:creationId xmlns:a16="http://schemas.microsoft.com/office/drawing/2014/main" id="{013B97C3-DCC6-2DA7-0B2D-AD6F495E5EEB}"/>
              </a:ext>
            </a:extLst>
          </p:cNvPr>
          <p:cNvSpPr txBox="1"/>
          <p:nvPr/>
        </p:nvSpPr>
        <p:spPr>
          <a:xfrm>
            <a:off x="828532" y="2069074"/>
            <a:ext cx="2614725" cy="3216265"/>
          </a:xfrm>
          <a:prstGeom prst="rect">
            <a:avLst/>
          </a:prstGeom>
          <a:noFill/>
        </p:spPr>
        <p:txBody>
          <a:bodyPr wrap="square">
            <a:spAutoFit/>
          </a:bodyPr>
          <a:lstStyle/>
          <a:p>
            <a:pPr defTabSz="822960">
              <a:spcAft>
                <a:spcPts val="600"/>
              </a:spcAft>
            </a:pPr>
            <a:r>
              <a:rPr lang="en-US" kern="1200" dirty="0">
                <a:solidFill>
                  <a:schemeClr val="tx1"/>
                </a:solidFill>
                <a:latin typeface="+mn-lt"/>
                <a:ea typeface="+mn-ea"/>
                <a:cs typeface="+mn-cs"/>
              </a:rPr>
              <a:t>Intelligent agents need to</a:t>
            </a:r>
          </a:p>
          <a:p>
            <a:pPr marL="308610" indent="-308610" defTabSz="822960">
              <a:spcAft>
                <a:spcPts val="600"/>
              </a:spcAft>
              <a:buFont typeface="Arial" panose="020B0604020202020204" pitchFamily="34" charset="0"/>
              <a:buChar char="•"/>
            </a:pPr>
            <a:r>
              <a:rPr lang="en-US" sz="1600" b="1" dirty="0"/>
              <a:t>C</a:t>
            </a:r>
            <a:r>
              <a:rPr lang="en-US" sz="1600" b="1" kern="1200" dirty="0">
                <a:solidFill>
                  <a:schemeClr val="tx1"/>
                </a:solidFill>
                <a:latin typeface="+mn-lt"/>
                <a:ea typeface="+mn-ea"/>
                <a:cs typeface="+mn-cs"/>
              </a:rPr>
              <a:t>ommunicate</a:t>
            </a:r>
            <a:r>
              <a:rPr lang="en-US" sz="1600" kern="1200" dirty="0">
                <a:solidFill>
                  <a:schemeClr val="tx1"/>
                </a:solidFill>
                <a:latin typeface="+mn-lt"/>
                <a:ea typeface="+mn-ea"/>
                <a:cs typeface="+mn-cs"/>
              </a:rPr>
              <a:t> with the environment.</a:t>
            </a:r>
            <a:endParaRPr lang="en-US" sz="1600" dirty="0"/>
          </a:p>
          <a:p>
            <a:pPr marL="308610" indent="-308610" defTabSz="822960">
              <a:spcAft>
                <a:spcPts val="600"/>
              </a:spcAft>
              <a:buFont typeface="Arial" panose="020B0604020202020204" pitchFamily="34" charset="0"/>
              <a:buChar char="•"/>
            </a:pPr>
            <a:r>
              <a:rPr lang="en-US" sz="1600" b="1" dirty="0"/>
              <a:t>R</a:t>
            </a:r>
            <a:r>
              <a:rPr lang="en-US" sz="1600" b="1" kern="1200" dirty="0">
                <a:solidFill>
                  <a:schemeClr val="tx1"/>
                </a:solidFill>
                <a:latin typeface="+mn-lt"/>
                <a:ea typeface="+mn-ea"/>
                <a:cs typeface="+mn-cs"/>
              </a:rPr>
              <a:t>epresent knowledge</a:t>
            </a:r>
            <a:r>
              <a:rPr lang="en-US" sz="1600" kern="1200" dirty="0">
                <a:solidFill>
                  <a:schemeClr val="tx1"/>
                </a:solidFill>
                <a:latin typeface="+mn-lt"/>
                <a:ea typeface="+mn-ea"/>
                <a:cs typeface="+mn-cs"/>
              </a:rPr>
              <a:t>,</a:t>
            </a:r>
            <a:r>
              <a:rPr lang="en-US" sz="1600" dirty="0"/>
              <a:t> </a:t>
            </a:r>
            <a:r>
              <a:rPr lang="en-US" sz="1600" b="1" kern="1200" dirty="0">
                <a:solidFill>
                  <a:schemeClr val="tx1"/>
                </a:solidFill>
                <a:latin typeface="+mn-lt"/>
                <a:ea typeface="+mn-ea"/>
                <a:cs typeface="+mn-cs"/>
              </a:rPr>
              <a:t>reason</a:t>
            </a:r>
            <a:r>
              <a:rPr lang="en-US" sz="1600" kern="1200" dirty="0">
                <a:solidFill>
                  <a:schemeClr val="tx1"/>
                </a:solidFill>
                <a:latin typeface="+mn-lt"/>
                <a:ea typeface="+mn-ea"/>
                <a:cs typeface="+mn-cs"/>
              </a:rPr>
              <a:t> and </a:t>
            </a:r>
            <a:r>
              <a:rPr lang="en-US" sz="1600" b="1" kern="1200" dirty="0">
                <a:solidFill>
                  <a:schemeClr val="tx1"/>
                </a:solidFill>
                <a:latin typeface="+mn-lt"/>
                <a:ea typeface="+mn-ea"/>
                <a:cs typeface="+mn-cs"/>
              </a:rPr>
              <a:t>plan</a:t>
            </a:r>
            <a:r>
              <a:rPr lang="en-US" sz="1600" kern="1200" dirty="0">
                <a:solidFill>
                  <a:schemeClr val="tx1"/>
                </a:solidFill>
                <a:latin typeface="+mn-lt"/>
                <a:ea typeface="+mn-ea"/>
                <a:cs typeface="+mn-cs"/>
              </a:rPr>
              <a:t> to achieve a desired outcome.</a:t>
            </a:r>
          </a:p>
          <a:p>
            <a:pPr defTabSz="822960">
              <a:spcAft>
                <a:spcPts val="600"/>
              </a:spcAft>
            </a:pPr>
            <a:endParaRPr lang="en-US" sz="1600" b="1" dirty="0"/>
          </a:p>
          <a:p>
            <a:pPr defTabSz="822960">
              <a:spcAft>
                <a:spcPts val="600"/>
              </a:spcAft>
            </a:pPr>
            <a:r>
              <a:rPr lang="en-US" sz="1600" dirty="0"/>
              <a:t>Optional</a:t>
            </a:r>
          </a:p>
          <a:p>
            <a:pPr marL="308610" indent="-308610" defTabSz="822960">
              <a:spcAft>
                <a:spcPts val="600"/>
              </a:spcAft>
              <a:buFont typeface="Arial" panose="020B0604020202020204" pitchFamily="34" charset="0"/>
              <a:buChar char="•"/>
            </a:pPr>
            <a:r>
              <a:rPr lang="en-US" sz="1600" b="1" dirty="0"/>
              <a:t>L</a:t>
            </a:r>
            <a:r>
              <a:rPr lang="en-US" sz="1600" b="1" kern="1200" dirty="0">
                <a:solidFill>
                  <a:schemeClr val="tx1"/>
                </a:solidFill>
                <a:latin typeface="+mn-lt"/>
                <a:ea typeface="+mn-ea"/>
                <a:cs typeface="+mn-cs"/>
              </a:rPr>
              <a:t>earn </a:t>
            </a:r>
            <a:r>
              <a:rPr lang="en-US" sz="1600" kern="1200" dirty="0">
                <a:solidFill>
                  <a:schemeClr val="tx1"/>
                </a:solidFill>
                <a:latin typeface="+mn-lt"/>
                <a:ea typeface="+mn-ea"/>
                <a:cs typeface="+mn-cs"/>
              </a:rPr>
              <a:t>to improve performance</a:t>
            </a:r>
            <a:r>
              <a:rPr lang="en-US" sz="1600" b="1" kern="1200" dirty="0">
                <a:solidFill>
                  <a:schemeClr val="tx1"/>
                </a:solidFill>
                <a:latin typeface="+mn-lt"/>
                <a:ea typeface="+mn-ea"/>
                <a:cs typeface="+mn-cs"/>
              </a:rPr>
              <a:t>.</a:t>
            </a:r>
          </a:p>
        </p:txBody>
      </p:sp>
      <p:pic>
        <p:nvPicPr>
          <p:cNvPr id="2" name="Graphic 1" descr="Group with solid fill">
            <a:extLst>
              <a:ext uri="{FF2B5EF4-FFF2-40B4-BE49-F238E27FC236}">
                <a16:creationId xmlns:a16="http://schemas.microsoft.com/office/drawing/2014/main" id="{C183E897-3442-3193-0715-35F3DF0871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5528" y="1795282"/>
            <a:ext cx="583706" cy="547585"/>
          </a:xfrm>
          <a:prstGeom prst="rect">
            <a:avLst/>
          </a:prstGeom>
        </p:spPr>
      </p:pic>
      <p:sp>
        <p:nvSpPr>
          <p:cNvPr id="3" name="TextBox 2">
            <a:extLst>
              <a:ext uri="{FF2B5EF4-FFF2-40B4-BE49-F238E27FC236}">
                <a16:creationId xmlns:a16="http://schemas.microsoft.com/office/drawing/2014/main" id="{3BAF1CB9-674C-B108-5636-A0D007C25EA0}"/>
              </a:ext>
            </a:extLst>
          </p:cNvPr>
          <p:cNvSpPr txBox="1"/>
          <p:nvPr/>
        </p:nvSpPr>
        <p:spPr>
          <a:xfrm>
            <a:off x="7539293" y="2172526"/>
            <a:ext cx="776175" cy="261610"/>
          </a:xfrm>
          <a:prstGeom prst="rect">
            <a:avLst/>
          </a:prstGeom>
          <a:noFill/>
        </p:spPr>
        <p:txBody>
          <a:bodyPr wrap="none" rtlCol="0">
            <a:spAutoFit/>
          </a:bodyPr>
          <a:lstStyle/>
          <a:p>
            <a:r>
              <a:rPr lang="en-US" sz="1100" dirty="0">
                <a:solidFill>
                  <a:schemeClr val="accent2"/>
                </a:solidFill>
              </a:rPr>
              <a:t>Developer</a:t>
            </a:r>
          </a:p>
        </p:txBody>
      </p:sp>
      <p:cxnSp>
        <p:nvCxnSpPr>
          <p:cNvPr id="6" name="Straight Arrow Connector 5">
            <a:extLst>
              <a:ext uri="{FF2B5EF4-FFF2-40B4-BE49-F238E27FC236}">
                <a16:creationId xmlns:a16="http://schemas.microsoft.com/office/drawing/2014/main" id="{7319B92B-FA7E-C3BE-8F98-98493103921F}"/>
              </a:ext>
            </a:extLst>
          </p:cNvPr>
          <p:cNvCxnSpPr>
            <a:cxnSpLocks/>
            <a:stCxn id="3" idx="2"/>
          </p:cNvCxnSpPr>
          <p:nvPr/>
        </p:nvCxnSpPr>
        <p:spPr>
          <a:xfrm flipH="1">
            <a:off x="7381034" y="2434136"/>
            <a:ext cx="546347" cy="9230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950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E6F7-DA34-713C-1D25-79AD4E41C280}"/>
              </a:ext>
            </a:extLst>
          </p:cNvPr>
          <p:cNvSpPr>
            <a:spLocks noGrp="1"/>
          </p:cNvSpPr>
          <p:nvPr>
            <p:ph type="title"/>
          </p:nvPr>
        </p:nvSpPr>
        <p:spPr>
          <a:xfrm>
            <a:off x="630936" y="256032"/>
            <a:ext cx="7879842" cy="1014984"/>
          </a:xfrm>
        </p:spPr>
        <p:txBody>
          <a:bodyPr anchor="b">
            <a:normAutofit/>
          </a:bodyPr>
          <a:lstStyle/>
          <a:p>
            <a:r>
              <a:rPr lang="en-US" dirty="0"/>
              <a:t>Machine Learning vs. Artificial Intelligence</a:t>
            </a:r>
          </a:p>
        </p:txBody>
      </p:sp>
      <p:graphicFrame>
        <p:nvGraphicFramePr>
          <p:cNvPr id="4" name="Content Placeholder 3">
            <a:extLst>
              <a:ext uri="{FF2B5EF4-FFF2-40B4-BE49-F238E27FC236}">
                <a16:creationId xmlns:a16="http://schemas.microsoft.com/office/drawing/2014/main" id="{26EC05D1-387A-7062-81D6-824CA34FF12B}"/>
              </a:ext>
            </a:extLst>
          </p:cNvPr>
          <p:cNvGraphicFramePr>
            <a:graphicFrameLocks noGrp="1"/>
          </p:cNvGraphicFramePr>
          <p:nvPr>
            <p:ph idx="1"/>
            <p:extLst>
              <p:ext uri="{D42A27DB-BD31-4B8C-83A1-F6EECF244321}">
                <p14:modId xmlns:p14="http://schemas.microsoft.com/office/powerpoint/2010/main" val="490600612"/>
              </p:ext>
            </p:extLst>
          </p:nvPr>
        </p:nvGraphicFramePr>
        <p:xfrm>
          <a:off x="-1048022" y="1715811"/>
          <a:ext cx="7601222"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B1BB3D58-293A-30AC-E632-C3D824119189}"/>
              </a:ext>
            </a:extLst>
          </p:cNvPr>
          <p:cNvSpPr txBox="1"/>
          <p:nvPr/>
        </p:nvSpPr>
        <p:spPr>
          <a:xfrm>
            <a:off x="2508905" y="3670730"/>
            <a:ext cx="2040597" cy="1015663"/>
          </a:xfrm>
          <a:prstGeom prst="rect">
            <a:avLst/>
          </a:prstGeom>
          <a:noFill/>
        </p:spPr>
        <p:txBody>
          <a:bodyPr wrap="square" rtlCol="0">
            <a:spAutoFit/>
          </a:bodyPr>
          <a:lstStyle/>
          <a:p>
            <a:pPr defTabSz="813816"/>
            <a:r>
              <a:rPr lang="en-US" sz="1200" kern="1200" dirty="0">
                <a:solidFill>
                  <a:schemeClr val="bg1"/>
                </a:solidFill>
                <a:latin typeface="+mn-lt"/>
                <a:ea typeface="+mn-ea"/>
                <a:cs typeface="+mn-cs"/>
              </a:rPr>
              <a:t>Learning from examples instead of being programmed</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Unsupervised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RL</a:t>
            </a:r>
            <a:endParaRPr lang="en-US" sz="1200" dirty="0">
              <a:solidFill>
                <a:schemeClr val="bg1"/>
              </a:solidFill>
            </a:endParaRPr>
          </a:p>
        </p:txBody>
      </p:sp>
      <p:sp>
        <p:nvSpPr>
          <p:cNvPr id="6" name="TextBox 5">
            <a:extLst>
              <a:ext uri="{FF2B5EF4-FFF2-40B4-BE49-F238E27FC236}">
                <a16:creationId xmlns:a16="http://schemas.microsoft.com/office/drawing/2014/main" id="{BFCA1891-26C0-FFD0-93A7-3896C9DC583B}"/>
              </a:ext>
            </a:extLst>
          </p:cNvPr>
          <p:cNvSpPr txBox="1"/>
          <p:nvPr/>
        </p:nvSpPr>
        <p:spPr>
          <a:xfrm>
            <a:off x="771389" y="3035114"/>
            <a:ext cx="1649603" cy="1815882"/>
          </a:xfrm>
          <a:prstGeom prst="rect">
            <a:avLst/>
          </a:prstGeom>
          <a:noFill/>
        </p:spPr>
        <p:txBody>
          <a:bodyPr wrap="square" rtlCol="0">
            <a:spAutoFit/>
          </a:bodyPr>
          <a:lstStyle/>
          <a:p>
            <a:pPr marL="254318" indent="-254318" defTabSz="813816">
              <a:buFont typeface="Arial" panose="020B0604020202020204" pitchFamily="34" charset="0"/>
              <a:buChar char="•"/>
            </a:pPr>
            <a:r>
              <a:rPr lang="en-US" sz="1400" kern="1200" dirty="0">
                <a:solidFill>
                  <a:schemeClr val="bg1"/>
                </a:solidFill>
                <a:latin typeface="+mn-lt"/>
                <a:ea typeface="+mn-ea"/>
                <a:cs typeface="+mn-cs"/>
              </a:rPr>
              <a:t>Vision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Sensors</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Motion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NLP</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Knowledge representation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Planning</a:t>
            </a:r>
          </a:p>
          <a:p>
            <a:pPr marL="254318" indent="-254318" defTabSz="813816">
              <a:buFont typeface="Arial" panose="020B0604020202020204" pitchFamily="34" charset="0"/>
              <a:buChar char="•"/>
            </a:pPr>
            <a:r>
              <a:rPr lang="en-US" sz="1400" dirty="0">
                <a:solidFill>
                  <a:schemeClr val="bg1"/>
                </a:solidFill>
              </a:rPr>
              <a:t>Goals</a:t>
            </a:r>
          </a:p>
        </p:txBody>
      </p:sp>
      <p:sp>
        <p:nvSpPr>
          <p:cNvPr id="8" name="TextBox 7">
            <a:extLst>
              <a:ext uri="{FF2B5EF4-FFF2-40B4-BE49-F238E27FC236}">
                <a16:creationId xmlns:a16="http://schemas.microsoft.com/office/drawing/2014/main" id="{982FA158-D318-31F6-4481-B520095C3658}"/>
              </a:ext>
            </a:extLst>
          </p:cNvPr>
          <p:cNvSpPr txBox="1"/>
          <p:nvPr/>
        </p:nvSpPr>
        <p:spPr>
          <a:xfrm>
            <a:off x="1304789" y="2520705"/>
            <a:ext cx="3156800" cy="338554"/>
          </a:xfrm>
          <a:prstGeom prst="rect">
            <a:avLst/>
          </a:prstGeom>
          <a:noFill/>
        </p:spPr>
        <p:txBody>
          <a:bodyPr wrap="square">
            <a:spAutoFit/>
          </a:bodyPr>
          <a:lstStyle/>
          <a:p>
            <a:pPr algn="ctr" defTabSz="813816"/>
            <a:r>
              <a:rPr lang="en-US" sz="1600" kern="1200" dirty="0">
                <a:solidFill>
                  <a:schemeClr val="bg1"/>
                </a:solidFill>
                <a:latin typeface="+mn-lt"/>
                <a:ea typeface="+mn-ea"/>
                <a:cs typeface="+mn-cs"/>
              </a:rPr>
              <a:t>Designing an intelligent agent </a:t>
            </a:r>
          </a:p>
        </p:txBody>
      </p:sp>
      <p:sp>
        <p:nvSpPr>
          <p:cNvPr id="41" name="Rectangle 40">
            <a:extLst>
              <a:ext uri="{FF2B5EF4-FFF2-40B4-BE49-F238E27FC236}">
                <a16:creationId xmlns:a16="http://schemas.microsoft.com/office/drawing/2014/main" id="{AE9847EE-361D-982D-EE6A-8197E05122D4}"/>
              </a:ext>
            </a:extLst>
          </p:cNvPr>
          <p:cNvSpPr/>
          <p:nvPr/>
        </p:nvSpPr>
        <p:spPr>
          <a:xfrm>
            <a:off x="5181600" y="4414345"/>
            <a:ext cx="3710152" cy="2268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42" name="Picture 4">
            <a:extLst>
              <a:ext uri="{FF2B5EF4-FFF2-40B4-BE49-F238E27FC236}">
                <a16:creationId xmlns:a16="http://schemas.microsoft.com/office/drawing/2014/main" id="{30D6E7FE-90C9-3490-6B78-C3341C99E84A}"/>
              </a:ext>
            </a:extLst>
          </p:cNvPr>
          <p:cNvPicPr>
            <a:picLocks noChangeAspect="1" noChangeArrowheads="1"/>
          </p:cNvPicPr>
          <p:nvPr/>
        </p:nvPicPr>
        <p:blipFill>
          <a:blip r:embed="rId7" cstate="print"/>
          <a:srcRect/>
          <a:stretch>
            <a:fillRect/>
          </a:stretch>
        </p:blipFill>
        <p:spPr bwMode="auto">
          <a:xfrm>
            <a:off x="5236254" y="4470885"/>
            <a:ext cx="3647179" cy="1571239"/>
          </a:xfrm>
          <a:prstGeom prst="rect">
            <a:avLst/>
          </a:prstGeom>
          <a:noFill/>
          <a:ln w="9525">
            <a:noFill/>
            <a:miter lim="800000"/>
            <a:headEnd/>
            <a:tailEnd/>
          </a:ln>
        </p:spPr>
      </p:pic>
      <p:sp>
        <p:nvSpPr>
          <p:cNvPr id="43" name="TextBox 42">
            <a:extLst>
              <a:ext uri="{FF2B5EF4-FFF2-40B4-BE49-F238E27FC236}">
                <a16:creationId xmlns:a16="http://schemas.microsoft.com/office/drawing/2014/main" id="{599E7C00-DECA-E2A2-A413-FE997F2BB64D}"/>
              </a:ext>
            </a:extLst>
          </p:cNvPr>
          <p:cNvSpPr txBox="1"/>
          <p:nvPr/>
        </p:nvSpPr>
        <p:spPr>
          <a:xfrm>
            <a:off x="5181599" y="6248300"/>
            <a:ext cx="3747471"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sp>
        <p:nvSpPr>
          <p:cNvPr id="45" name="TextBox 44">
            <a:extLst>
              <a:ext uri="{FF2B5EF4-FFF2-40B4-BE49-F238E27FC236}">
                <a16:creationId xmlns:a16="http://schemas.microsoft.com/office/drawing/2014/main" id="{CB75EB49-B65C-F080-9E52-5B9A0486AC00}"/>
              </a:ext>
            </a:extLst>
          </p:cNvPr>
          <p:cNvSpPr txBox="1"/>
          <p:nvPr/>
        </p:nvSpPr>
        <p:spPr>
          <a:xfrm>
            <a:off x="7772400" y="4422529"/>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6" name="TextBox 45">
            <a:extLst>
              <a:ext uri="{FF2B5EF4-FFF2-40B4-BE49-F238E27FC236}">
                <a16:creationId xmlns:a16="http://schemas.microsoft.com/office/drawing/2014/main" id="{B8BF1C7E-DB58-881F-B167-89675BE7876B}"/>
              </a:ext>
            </a:extLst>
          </p:cNvPr>
          <p:cNvSpPr txBox="1"/>
          <p:nvPr/>
        </p:nvSpPr>
        <p:spPr>
          <a:xfrm>
            <a:off x="8053578" y="4950544"/>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7" name="TextBox 46">
            <a:extLst>
              <a:ext uri="{FF2B5EF4-FFF2-40B4-BE49-F238E27FC236}">
                <a16:creationId xmlns:a16="http://schemas.microsoft.com/office/drawing/2014/main" id="{AB9EE0F4-4663-A849-2D1D-5CB6E30D4F09}"/>
              </a:ext>
            </a:extLst>
          </p:cNvPr>
          <p:cNvSpPr txBox="1"/>
          <p:nvPr/>
        </p:nvSpPr>
        <p:spPr>
          <a:xfrm>
            <a:off x="6846189" y="5934835"/>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Tree>
    <p:extLst>
      <p:ext uri="{BB962C8B-B14F-4D97-AF65-F5344CB8AC3E}">
        <p14:creationId xmlns:p14="http://schemas.microsoft.com/office/powerpoint/2010/main" val="1950072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a:extLst>
              <a:ext uri="{FF2B5EF4-FFF2-40B4-BE49-F238E27FC236}">
                <a16:creationId xmlns:a16="http://schemas.microsoft.com/office/drawing/2014/main" id="{99D46CF7-6F3B-4ABC-8C57-3392AB693ECE}"/>
              </a:ext>
            </a:extLst>
          </p:cNvPr>
          <p:cNvPicPr>
            <a:picLocks noChangeAspect="1" noChangeArrowheads="1"/>
          </p:cNvPicPr>
          <p:nvPr/>
        </p:nvPicPr>
        <p:blipFill rotWithShape="1">
          <a:blip r:embed="rId2" cstate="print"/>
          <a:srcRect l="23485" r="18558" b="9091"/>
          <a:stretch/>
        </p:blipFill>
        <p:spPr bwMode="auto">
          <a:xfrm>
            <a:off x="2642616" y="10"/>
            <a:ext cx="6501384" cy="6857990"/>
          </a:xfrm>
          <a:prstGeom prst="rect">
            <a:avLst/>
          </a:prstGeom>
          <a:noFill/>
        </p:spPr>
      </p:pic>
      <p:sp>
        <p:nvSpPr>
          <p:cNvPr id="19" name="Rectangle 1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000" dirty="0"/>
              <a:t>The History of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a:solidFill>
                <a:schemeClr val="tx1"/>
              </a:solidFill>
            </a:endParaRPr>
          </a:p>
        </p:txBody>
      </p:sp>
      <p:sp>
        <p:nvSpPr>
          <p:cNvPr id="20"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Tree>
    <p:extLst>
      <p:ext uri="{BB962C8B-B14F-4D97-AF65-F5344CB8AC3E}">
        <p14:creationId xmlns:p14="http://schemas.microsoft.com/office/powerpoint/2010/main" val="737671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history of AI timeline">
            <a:extLst>
              <a:ext uri="{FF2B5EF4-FFF2-40B4-BE49-F238E27FC236}">
                <a16:creationId xmlns:a16="http://schemas.microsoft.com/office/drawing/2014/main" id="{011284A3-47DB-4E45-9399-2C392DC95843}"/>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a:extLst>
              <a:ext uri="{FF2B5EF4-FFF2-40B4-BE49-F238E27FC236}">
                <a16:creationId xmlns:a16="http://schemas.microsoft.com/office/drawing/2014/main" id="{B8AA1387-679B-49E7-A37A-662D4981D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2" y="24811"/>
            <a:ext cx="6987599" cy="5613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6378B4-03BF-44BD-8450-3CD272657FCE}"/>
              </a:ext>
            </a:extLst>
          </p:cNvPr>
          <p:cNvSpPr txBox="1"/>
          <p:nvPr/>
        </p:nvSpPr>
        <p:spPr>
          <a:xfrm>
            <a:off x="3312961" y="6571579"/>
            <a:ext cx="5711820" cy="261610"/>
          </a:xfrm>
          <a:prstGeom prst="rect">
            <a:avLst/>
          </a:prstGeom>
          <a:noFill/>
        </p:spPr>
        <p:txBody>
          <a:bodyPr wrap="none" rtlCol="0">
            <a:spAutoFit/>
          </a:bodyPr>
          <a:lstStyle/>
          <a:p>
            <a:r>
              <a:rPr lang="en-US" sz="1100" dirty="0"/>
              <a:t>Source: </a:t>
            </a:r>
            <a:r>
              <a:rPr lang="en-US" sz="1100" dirty="0">
                <a:hlinkClick r:id="rId3"/>
              </a:rPr>
              <a:t>https://qbi.uq.edu.au/brain/intelligent-machines/history-artificial-intelligence</a:t>
            </a:r>
            <a:r>
              <a:rPr lang="en-US" sz="1100" dirty="0"/>
              <a:t> + additions</a:t>
            </a:r>
          </a:p>
        </p:txBody>
      </p:sp>
      <p:sp>
        <p:nvSpPr>
          <p:cNvPr id="8" name="Rectangle 7">
            <a:extLst>
              <a:ext uri="{FF2B5EF4-FFF2-40B4-BE49-F238E27FC236}">
                <a16:creationId xmlns:a16="http://schemas.microsoft.com/office/drawing/2014/main" id="{C7620384-44A7-1A64-1236-262B91A7CD21}"/>
              </a:ext>
            </a:extLst>
          </p:cNvPr>
          <p:cNvSpPr/>
          <p:nvPr/>
        </p:nvSpPr>
        <p:spPr>
          <a:xfrm>
            <a:off x="5927597" y="4953085"/>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BCD33F-3055-7CE8-716C-F0439E5A1B3D}"/>
              </a:ext>
            </a:extLst>
          </p:cNvPr>
          <p:cNvSpPr/>
          <p:nvPr/>
        </p:nvSpPr>
        <p:spPr>
          <a:xfrm>
            <a:off x="6648047" y="4419828"/>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FE991F4-60E0-0233-1254-B5BC08842CA8}"/>
              </a:ext>
            </a:extLst>
          </p:cNvPr>
          <p:cNvCxnSpPr>
            <a:cxnSpLocks/>
          </p:cNvCxnSpPr>
          <p:nvPr/>
        </p:nvCxnSpPr>
        <p:spPr>
          <a:xfrm>
            <a:off x="6028244" y="4925254"/>
            <a:ext cx="2820888" cy="0"/>
          </a:xfrm>
          <a:prstGeom prst="straightConnector1">
            <a:avLst/>
          </a:prstGeom>
          <a:ln w="38100">
            <a:solidFill>
              <a:srgbClr val="5CC0D4"/>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8C15E1F4-4D0A-562C-0F36-41E5743B2F2D}"/>
              </a:ext>
            </a:extLst>
          </p:cNvPr>
          <p:cNvSpPr txBox="1"/>
          <p:nvPr/>
        </p:nvSpPr>
        <p:spPr>
          <a:xfrm>
            <a:off x="1899733" y="5715000"/>
            <a:ext cx="2015018" cy="861774"/>
          </a:xfrm>
          <a:prstGeom prst="rect">
            <a:avLst/>
          </a:prstGeom>
          <a:noFill/>
        </p:spPr>
        <p:txBody>
          <a:bodyPr wrap="square" rtlCol="0">
            <a:spAutoFit/>
          </a:bodyPr>
          <a:lstStyle/>
          <a:p>
            <a:r>
              <a:rPr lang="en-US" sz="1000" dirty="0"/>
              <a:t>Deep Learning Revolution  (learning layered artificial neural networks) starts fueled by NVIDIA GPUs.  enables leaps in image processing and speech recognition.</a:t>
            </a:r>
          </a:p>
        </p:txBody>
      </p:sp>
      <p:sp>
        <p:nvSpPr>
          <p:cNvPr id="13" name="TextBox 12">
            <a:extLst>
              <a:ext uri="{FF2B5EF4-FFF2-40B4-BE49-F238E27FC236}">
                <a16:creationId xmlns:a16="http://schemas.microsoft.com/office/drawing/2014/main" id="{2141B2AF-B71B-A7BE-6FDD-4D30166BD450}"/>
              </a:ext>
            </a:extLst>
          </p:cNvPr>
          <p:cNvSpPr txBox="1"/>
          <p:nvPr/>
        </p:nvSpPr>
        <p:spPr>
          <a:xfrm rot="16200000">
            <a:off x="7254397" y="447128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2022</a:t>
            </a:r>
            <a:endParaRPr lang="en-US" b="1" dirty="0">
              <a:solidFill>
                <a:srgbClr val="5CC0D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9E1EA6F-E8D2-3C63-5EF5-144FC5A9650A}"/>
              </a:ext>
            </a:extLst>
          </p:cNvPr>
          <p:cNvSpPr txBox="1"/>
          <p:nvPr/>
        </p:nvSpPr>
        <p:spPr>
          <a:xfrm>
            <a:off x="7579877" y="4964962"/>
            <a:ext cx="1193331" cy="861774"/>
          </a:xfrm>
          <a:prstGeom prst="rect">
            <a:avLst/>
          </a:prstGeom>
          <a:noFill/>
        </p:spPr>
        <p:txBody>
          <a:bodyPr wrap="square" rtlCol="0">
            <a:spAutoFit/>
          </a:bodyPr>
          <a:lstStyle/>
          <a:p>
            <a:r>
              <a:rPr lang="en-US" sz="1000" dirty="0"/>
              <a:t>Generative AI models:</a:t>
            </a:r>
          </a:p>
          <a:p>
            <a:pPr marL="171450" indent="-171450">
              <a:buFont typeface="Arial" panose="020B0604020202020204" pitchFamily="34" charset="0"/>
              <a:buChar char="•"/>
            </a:pPr>
            <a:r>
              <a:rPr lang="en-US" sz="1000" dirty="0"/>
              <a:t>DALL-E</a:t>
            </a:r>
          </a:p>
          <a:p>
            <a:pPr marL="171450" indent="-171450">
              <a:buFont typeface="Arial" panose="020B0604020202020204" pitchFamily="34" charset="0"/>
              <a:buChar char="•"/>
            </a:pPr>
            <a:r>
              <a:rPr lang="en-US" sz="1000" dirty="0" err="1"/>
              <a:t>ChatGPT</a:t>
            </a:r>
            <a:r>
              <a:rPr lang="en-US" sz="1000" dirty="0"/>
              <a:t>, Bard</a:t>
            </a:r>
          </a:p>
          <a:p>
            <a:pPr marL="171450" indent="-171450">
              <a:buFont typeface="Arial" panose="020B0604020202020204" pitchFamily="34" charset="0"/>
              <a:buChar char="•"/>
            </a:pPr>
            <a:r>
              <a:rPr lang="en-US" sz="1000" dirty="0"/>
              <a:t>…</a:t>
            </a:r>
          </a:p>
        </p:txBody>
      </p:sp>
      <p:sp>
        <p:nvSpPr>
          <p:cNvPr id="18" name="TextBox 17">
            <a:extLst>
              <a:ext uri="{FF2B5EF4-FFF2-40B4-BE49-F238E27FC236}">
                <a16:creationId xmlns:a16="http://schemas.microsoft.com/office/drawing/2014/main" id="{E41005D7-2B4F-FDEB-7546-A44E42BFA8E8}"/>
              </a:ext>
            </a:extLst>
          </p:cNvPr>
          <p:cNvSpPr txBox="1"/>
          <p:nvPr/>
        </p:nvSpPr>
        <p:spPr>
          <a:xfrm>
            <a:off x="6294670" y="4934184"/>
            <a:ext cx="952608" cy="861774"/>
          </a:xfrm>
          <a:prstGeom prst="rect">
            <a:avLst/>
          </a:prstGeom>
          <a:noFill/>
        </p:spPr>
        <p:txBody>
          <a:bodyPr wrap="square" rtlCol="0">
            <a:spAutoFit/>
          </a:bodyPr>
          <a:lstStyle/>
          <a:p>
            <a:r>
              <a:rPr lang="en-US" sz="1000" dirty="0"/>
              <a:t>Transformer architecture and large language models LLMs</a:t>
            </a:r>
          </a:p>
        </p:txBody>
      </p:sp>
      <p:sp>
        <p:nvSpPr>
          <p:cNvPr id="19" name="TextBox 18">
            <a:extLst>
              <a:ext uri="{FF2B5EF4-FFF2-40B4-BE49-F238E27FC236}">
                <a16:creationId xmlns:a16="http://schemas.microsoft.com/office/drawing/2014/main" id="{1581DE04-DF51-67D0-7E11-2C1FE15F7863}"/>
              </a:ext>
            </a:extLst>
          </p:cNvPr>
          <p:cNvSpPr txBox="1"/>
          <p:nvPr/>
        </p:nvSpPr>
        <p:spPr>
          <a:xfrm rot="16200000">
            <a:off x="6032610" y="448021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2017</a:t>
            </a:r>
          </a:p>
        </p:txBody>
      </p:sp>
      <p:cxnSp>
        <p:nvCxnSpPr>
          <p:cNvPr id="23" name="Straight Arrow Connector 22">
            <a:extLst>
              <a:ext uri="{FF2B5EF4-FFF2-40B4-BE49-F238E27FC236}">
                <a16:creationId xmlns:a16="http://schemas.microsoft.com/office/drawing/2014/main" id="{85EBC6CC-BEA2-E0A0-9671-5198184C1B66}"/>
              </a:ext>
            </a:extLst>
          </p:cNvPr>
          <p:cNvCxnSpPr>
            <a:cxnSpLocks/>
          </p:cNvCxnSpPr>
          <p:nvPr/>
        </p:nvCxnSpPr>
        <p:spPr>
          <a:xfrm>
            <a:off x="7579876" y="4922222"/>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9D729B0B-22BD-B621-0997-111490E8C9C6}"/>
              </a:ext>
            </a:extLst>
          </p:cNvPr>
          <p:cNvSpPr/>
          <p:nvPr/>
        </p:nvSpPr>
        <p:spPr>
          <a:xfrm>
            <a:off x="2209800" y="838200"/>
            <a:ext cx="9144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Rectangle 27">
            <a:extLst>
              <a:ext uri="{FF2B5EF4-FFF2-40B4-BE49-F238E27FC236}">
                <a16:creationId xmlns:a16="http://schemas.microsoft.com/office/drawing/2014/main" id="{F63DD0B0-6722-5812-B80F-B0C583BE163E}"/>
              </a:ext>
            </a:extLst>
          </p:cNvPr>
          <p:cNvSpPr/>
          <p:nvPr/>
        </p:nvSpPr>
        <p:spPr>
          <a:xfrm>
            <a:off x="6018022" y="838200"/>
            <a:ext cx="526388" cy="2770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Rectangle 28">
            <a:extLst>
              <a:ext uri="{FF2B5EF4-FFF2-40B4-BE49-F238E27FC236}">
                <a16:creationId xmlns:a16="http://schemas.microsoft.com/office/drawing/2014/main" id="{92B375D2-6C66-14EC-F5FF-A9D3F87D3629}"/>
              </a:ext>
            </a:extLst>
          </p:cNvPr>
          <p:cNvSpPr/>
          <p:nvPr/>
        </p:nvSpPr>
        <p:spPr>
          <a:xfrm>
            <a:off x="5471229" y="3219450"/>
            <a:ext cx="381000"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Rectangle 29">
            <a:extLst>
              <a:ext uri="{FF2B5EF4-FFF2-40B4-BE49-F238E27FC236}">
                <a16:creationId xmlns:a16="http://schemas.microsoft.com/office/drawing/2014/main" id="{697A3868-09F6-35AB-768E-8CF21EC0707C}"/>
              </a:ext>
            </a:extLst>
          </p:cNvPr>
          <p:cNvSpPr/>
          <p:nvPr/>
        </p:nvSpPr>
        <p:spPr>
          <a:xfrm>
            <a:off x="1188686" y="3152775"/>
            <a:ext cx="563914"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C176792-DA24-2940-FD6F-58D7D04A0CCD}"/>
              </a:ext>
            </a:extLst>
          </p:cNvPr>
          <p:cNvCxnSpPr>
            <a:cxnSpLocks/>
          </p:cNvCxnSpPr>
          <p:nvPr/>
        </p:nvCxnSpPr>
        <p:spPr>
          <a:xfrm>
            <a:off x="6291438" y="4925254"/>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5" name="Rectangle 34">
            <a:extLst>
              <a:ext uri="{FF2B5EF4-FFF2-40B4-BE49-F238E27FC236}">
                <a16:creationId xmlns:a16="http://schemas.microsoft.com/office/drawing/2014/main" id="{EB078DB0-8A79-7626-9DE9-751238C7BE33}"/>
              </a:ext>
            </a:extLst>
          </p:cNvPr>
          <p:cNvSpPr/>
          <p:nvPr/>
        </p:nvSpPr>
        <p:spPr>
          <a:xfrm>
            <a:off x="1954090" y="5763120"/>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28" name="Picture 4" descr="elon musk open-ai-logo sticker - ProSportStickers.com">
            <a:extLst>
              <a:ext uri="{FF2B5EF4-FFF2-40B4-BE49-F238E27FC236}">
                <a16:creationId xmlns:a16="http://schemas.microsoft.com/office/drawing/2014/main" id="{8D1BD011-AB87-D760-0664-E3067C375B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448" y="6099727"/>
            <a:ext cx="720026" cy="4239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35CDAC-95A8-97B7-F995-8916F927FF8A}"/>
              </a:ext>
            </a:extLst>
          </p:cNvPr>
          <p:cNvSpPr txBox="1"/>
          <p:nvPr/>
        </p:nvSpPr>
        <p:spPr>
          <a:xfrm rot="16200000">
            <a:off x="4118032" y="4496000"/>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2015</a:t>
            </a:r>
          </a:p>
        </p:txBody>
      </p:sp>
      <p:cxnSp>
        <p:nvCxnSpPr>
          <p:cNvPr id="41" name="Straight Arrow Connector 40">
            <a:extLst>
              <a:ext uri="{FF2B5EF4-FFF2-40B4-BE49-F238E27FC236}">
                <a16:creationId xmlns:a16="http://schemas.microsoft.com/office/drawing/2014/main" id="{BDF6A578-CC3D-36FD-510F-338956C8B540}"/>
              </a:ext>
            </a:extLst>
          </p:cNvPr>
          <p:cNvCxnSpPr>
            <a:cxnSpLocks/>
          </p:cNvCxnSpPr>
          <p:nvPr/>
        </p:nvCxnSpPr>
        <p:spPr>
          <a:xfrm>
            <a:off x="4422945" y="5515928"/>
            <a:ext cx="0" cy="1007716"/>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64234466-250D-80B9-3794-6411E73796F7}"/>
              </a:ext>
            </a:extLst>
          </p:cNvPr>
          <p:cNvCxnSpPr>
            <a:cxnSpLocks/>
          </p:cNvCxnSpPr>
          <p:nvPr/>
        </p:nvCxnSpPr>
        <p:spPr>
          <a:xfrm>
            <a:off x="1905000" y="5460621"/>
            <a:ext cx="0" cy="1063023"/>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030" name="Picture 6" descr="Nvidia – Logos Download">
            <a:extLst>
              <a:ext uri="{FF2B5EF4-FFF2-40B4-BE49-F238E27FC236}">
                <a16:creationId xmlns:a16="http://schemas.microsoft.com/office/drawing/2014/main" id="{581BB29F-DB94-850D-43E9-DFDF706EA61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7820" y="5564255"/>
            <a:ext cx="782846" cy="14909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95CF2B9-54B0-6284-FE90-2C92B08F7768}"/>
              </a:ext>
            </a:extLst>
          </p:cNvPr>
          <p:cNvSpPr txBox="1"/>
          <p:nvPr/>
        </p:nvSpPr>
        <p:spPr>
          <a:xfrm>
            <a:off x="6840290" y="857532"/>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1974-1980</a:t>
            </a:r>
          </a:p>
        </p:txBody>
      </p:sp>
      <p:sp>
        <p:nvSpPr>
          <p:cNvPr id="51" name="TextBox 50">
            <a:extLst>
              <a:ext uri="{FF2B5EF4-FFF2-40B4-BE49-F238E27FC236}">
                <a16:creationId xmlns:a16="http://schemas.microsoft.com/office/drawing/2014/main" id="{65859210-A916-585E-DEEF-EF2D0566638D}"/>
              </a:ext>
            </a:extLst>
          </p:cNvPr>
          <p:cNvSpPr txBox="1"/>
          <p:nvPr/>
        </p:nvSpPr>
        <p:spPr>
          <a:xfrm>
            <a:off x="6934742" y="1115287"/>
            <a:ext cx="952608" cy="246221"/>
          </a:xfrm>
          <a:prstGeom prst="rect">
            <a:avLst/>
          </a:prstGeom>
          <a:noFill/>
        </p:spPr>
        <p:txBody>
          <a:bodyPr wrap="square" rtlCol="0">
            <a:spAutoFit/>
          </a:bodyPr>
          <a:lstStyle/>
          <a:p>
            <a:r>
              <a:rPr lang="en-US" sz="1000" dirty="0"/>
              <a:t>First AI Winter</a:t>
            </a:r>
          </a:p>
        </p:txBody>
      </p:sp>
      <p:sp>
        <p:nvSpPr>
          <p:cNvPr id="52" name="TextBox 51">
            <a:extLst>
              <a:ext uri="{FF2B5EF4-FFF2-40B4-BE49-F238E27FC236}">
                <a16:creationId xmlns:a16="http://schemas.microsoft.com/office/drawing/2014/main" id="{52D25F7D-9624-A834-29B0-3E25E381631A}"/>
              </a:ext>
            </a:extLst>
          </p:cNvPr>
          <p:cNvSpPr txBox="1"/>
          <p:nvPr/>
        </p:nvSpPr>
        <p:spPr>
          <a:xfrm>
            <a:off x="6840290" y="1482627"/>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1987-1993</a:t>
            </a:r>
          </a:p>
        </p:txBody>
      </p:sp>
      <p:sp>
        <p:nvSpPr>
          <p:cNvPr id="53" name="TextBox 52">
            <a:extLst>
              <a:ext uri="{FF2B5EF4-FFF2-40B4-BE49-F238E27FC236}">
                <a16:creationId xmlns:a16="http://schemas.microsoft.com/office/drawing/2014/main" id="{C9D518F0-81D3-89FA-4C33-DA33C47775C4}"/>
              </a:ext>
            </a:extLst>
          </p:cNvPr>
          <p:cNvSpPr txBox="1"/>
          <p:nvPr/>
        </p:nvSpPr>
        <p:spPr>
          <a:xfrm>
            <a:off x="6952451" y="1750689"/>
            <a:ext cx="1198467" cy="246221"/>
          </a:xfrm>
          <a:prstGeom prst="rect">
            <a:avLst/>
          </a:prstGeom>
          <a:noFill/>
        </p:spPr>
        <p:txBody>
          <a:bodyPr wrap="square" rtlCol="0">
            <a:spAutoFit/>
          </a:bodyPr>
          <a:lstStyle/>
          <a:p>
            <a:r>
              <a:rPr lang="en-US" sz="1000" dirty="0"/>
              <a:t>Second AI Winter</a:t>
            </a:r>
          </a:p>
        </p:txBody>
      </p:sp>
      <p:sp>
        <p:nvSpPr>
          <p:cNvPr id="54" name="Rectangle 53">
            <a:extLst>
              <a:ext uri="{FF2B5EF4-FFF2-40B4-BE49-F238E27FC236}">
                <a16:creationId xmlns:a16="http://schemas.microsoft.com/office/drawing/2014/main" id="{F01C1D97-FE73-4B19-E7F8-246B9B9B6C4F}"/>
              </a:ext>
            </a:extLst>
          </p:cNvPr>
          <p:cNvSpPr/>
          <p:nvPr/>
        </p:nvSpPr>
        <p:spPr>
          <a:xfrm>
            <a:off x="7626616" y="4991393"/>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078" name="Picture 6">
            <a:extLst>
              <a:ext uri="{FF2B5EF4-FFF2-40B4-BE49-F238E27FC236}">
                <a16:creationId xmlns:a16="http://schemas.microsoft.com/office/drawing/2014/main" id="{0B60143D-E955-D7F1-002D-2BC76CC444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44" y="6155259"/>
            <a:ext cx="1097443" cy="264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AF524EC-A651-8C0B-CC3E-09EE8DA1F9F8}"/>
              </a:ext>
            </a:extLst>
          </p:cNvPr>
          <p:cNvCxnSpPr>
            <a:cxnSpLocks/>
          </p:cNvCxnSpPr>
          <p:nvPr/>
        </p:nvCxnSpPr>
        <p:spPr>
          <a:xfrm>
            <a:off x="533400" y="4874245"/>
            <a:ext cx="0" cy="1697334"/>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F11F3C1F-784F-C7AC-488F-58827953A71A}"/>
              </a:ext>
            </a:extLst>
          </p:cNvPr>
          <p:cNvSpPr txBox="1"/>
          <p:nvPr/>
        </p:nvSpPr>
        <p:spPr>
          <a:xfrm rot="16200000">
            <a:off x="233318" y="446129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2010</a:t>
            </a:r>
            <a:endParaRPr lang="en-US" b="1" dirty="0">
              <a:solidFill>
                <a:srgbClr val="5CC0D4"/>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42E7D22-D41C-92F6-9B6D-410F3819FBAA}"/>
              </a:ext>
            </a:extLst>
          </p:cNvPr>
          <p:cNvSpPr txBox="1"/>
          <p:nvPr/>
        </p:nvSpPr>
        <p:spPr>
          <a:xfrm>
            <a:off x="852001" y="6347895"/>
            <a:ext cx="1254899" cy="276999"/>
          </a:xfrm>
          <a:prstGeom prst="rect">
            <a:avLst/>
          </a:prstGeom>
          <a:noFill/>
        </p:spPr>
        <p:txBody>
          <a:bodyPr wrap="square" rtlCol="0">
            <a:spAutoFit/>
          </a:bodyPr>
          <a:lstStyle/>
          <a:p>
            <a:r>
              <a:rPr lang="en-US" sz="1200" dirty="0"/>
              <a:t>Now Google</a:t>
            </a:r>
          </a:p>
        </p:txBody>
      </p:sp>
      <p:sp>
        <p:nvSpPr>
          <p:cNvPr id="21" name="Rectangle 20">
            <a:extLst>
              <a:ext uri="{FF2B5EF4-FFF2-40B4-BE49-F238E27FC236}">
                <a16:creationId xmlns:a16="http://schemas.microsoft.com/office/drawing/2014/main" id="{11995A03-E0E7-29D7-4EED-F96522DBDDC3}"/>
              </a:ext>
            </a:extLst>
          </p:cNvPr>
          <p:cNvSpPr/>
          <p:nvPr/>
        </p:nvSpPr>
        <p:spPr>
          <a:xfrm>
            <a:off x="825269" y="5340126"/>
            <a:ext cx="563895" cy="12049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1" name="TextBox 30">
            <a:extLst>
              <a:ext uri="{FF2B5EF4-FFF2-40B4-BE49-F238E27FC236}">
                <a16:creationId xmlns:a16="http://schemas.microsoft.com/office/drawing/2014/main" id="{1E9EF776-5AD9-AE21-0EFB-DFA7739793DD}"/>
              </a:ext>
            </a:extLst>
          </p:cNvPr>
          <p:cNvSpPr txBox="1"/>
          <p:nvPr/>
        </p:nvSpPr>
        <p:spPr>
          <a:xfrm>
            <a:off x="6700858" y="2831806"/>
            <a:ext cx="1475427" cy="553998"/>
          </a:xfrm>
          <a:prstGeom prst="rect">
            <a:avLst/>
          </a:prstGeom>
          <a:noFill/>
        </p:spPr>
        <p:txBody>
          <a:bodyPr wrap="square" rtlCol="0">
            <a:spAutoFit/>
          </a:bodyPr>
          <a:lstStyle/>
          <a:p>
            <a:r>
              <a:rPr lang="en-US" sz="1000" dirty="0"/>
              <a:t>1989: Universal approximation theorem for neural networks. </a:t>
            </a:r>
          </a:p>
        </p:txBody>
      </p:sp>
      <p:sp>
        <p:nvSpPr>
          <p:cNvPr id="2" name="Rectangle 1">
            <a:extLst>
              <a:ext uri="{FF2B5EF4-FFF2-40B4-BE49-F238E27FC236}">
                <a16:creationId xmlns:a16="http://schemas.microsoft.com/office/drawing/2014/main" id="{C9D1EE7D-9285-0B2F-8261-9AC4166AF320}"/>
              </a:ext>
            </a:extLst>
          </p:cNvPr>
          <p:cNvSpPr/>
          <p:nvPr/>
        </p:nvSpPr>
        <p:spPr>
          <a:xfrm>
            <a:off x="4424291" y="685799"/>
            <a:ext cx="914400" cy="4294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379741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5" name="Rectangle 3094">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074" name="Picture 2" descr="NVIDIA Reportedly Preparing GeForce Titan GPU With GK110 Core">
            <a:extLst>
              <a:ext uri="{FF2B5EF4-FFF2-40B4-BE49-F238E27FC236}">
                <a16:creationId xmlns:a16="http://schemas.microsoft.com/office/drawing/2014/main" id="{1F1272BB-CDE8-BD1E-CF97-51B038D739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39" r="8031" b="2"/>
          <a:stretch/>
        </p:blipFill>
        <p:spPr bwMode="auto">
          <a:xfrm>
            <a:off x="20" y="10"/>
            <a:ext cx="7460291" cy="6857990"/>
          </a:xfrm>
          <a:prstGeom prst="rect">
            <a:avLst/>
          </a:prstGeom>
          <a:noFill/>
          <a:extLst>
            <a:ext uri="{909E8E84-426E-40DD-AFC4-6F175D3DCCD1}">
              <a14:hiddenFill xmlns:a14="http://schemas.microsoft.com/office/drawing/2010/main">
                <a:solidFill>
                  <a:srgbClr val="FFFFFF"/>
                </a:solidFill>
              </a14:hiddenFill>
            </a:ext>
          </a:extLst>
        </p:spPr>
      </p:pic>
      <p:sp>
        <p:nvSpPr>
          <p:cNvPr id="3097" name="Freeform: Shape 3096">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239536" y="0"/>
            <a:ext cx="3904464"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3094" name="Freeform: Shape 3093">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1169" y="0"/>
            <a:ext cx="3782831"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3096" name="Freeform: Shape 3095">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022759" y="0"/>
            <a:ext cx="189729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p:cNvSpPr>
            <a:spLocks noGrp="1"/>
          </p:cNvSpPr>
          <p:nvPr>
            <p:ph type="title"/>
          </p:nvPr>
        </p:nvSpPr>
        <p:spPr>
          <a:xfrm>
            <a:off x="6035040" y="1045597"/>
            <a:ext cx="2725309" cy="1588422"/>
          </a:xfrm>
        </p:spPr>
        <p:txBody>
          <a:bodyPr anchor="b">
            <a:normAutofit/>
          </a:bodyPr>
          <a:lstStyle/>
          <a:p>
            <a:r>
              <a:rPr lang="en-US" sz="3100"/>
              <a:t>What accounts for recent successes in AI?</a:t>
            </a:r>
          </a:p>
        </p:txBody>
      </p:sp>
      <p:sp>
        <p:nvSpPr>
          <p:cNvPr id="3" name="Content Placeholder 2"/>
          <p:cNvSpPr>
            <a:spLocks noGrp="1"/>
          </p:cNvSpPr>
          <p:nvPr>
            <p:ph idx="1"/>
          </p:nvPr>
        </p:nvSpPr>
        <p:spPr>
          <a:xfrm>
            <a:off x="6035039" y="2722729"/>
            <a:ext cx="2725310" cy="2700062"/>
          </a:xfrm>
        </p:spPr>
        <p:txBody>
          <a:bodyPr>
            <a:normAutofit/>
          </a:bodyPr>
          <a:lstStyle/>
          <a:p>
            <a:pPr>
              <a:buFont typeface="Arial" pitchFamily="34" charset="0"/>
              <a:buChar char="•"/>
            </a:pPr>
            <a:r>
              <a:rPr lang="en-US" sz="1600"/>
              <a:t>Faster computers and specialized hardware (GPUs).</a:t>
            </a:r>
          </a:p>
          <a:p>
            <a:r>
              <a:rPr lang="en-US" sz="1600"/>
              <a:t>Lots of data (the Internet, text, sensors) and storage (cloud)</a:t>
            </a:r>
          </a:p>
          <a:p>
            <a:pPr>
              <a:buFont typeface="Arial" pitchFamily="34" charset="0"/>
              <a:buChar char="•"/>
            </a:pPr>
            <a:r>
              <a:rPr lang="en-US" sz="1600"/>
              <a:t>Dominance of machine learning.</a:t>
            </a:r>
          </a:p>
          <a:p>
            <a:pPr>
              <a:buFont typeface="Arial" pitchFamily="34" charset="0"/>
              <a:buChar char="•"/>
            </a:pPr>
            <a:r>
              <a:rPr lang="en-US" sz="1600"/>
              <a:t> New optimization methods (deep learning).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6234" y="349666"/>
            <a:ext cx="4384178" cy="1638377"/>
          </a:xfrm>
        </p:spPr>
        <p:txBody>
          <a:bodyPr anchor="b">
            <a:normAutofit/>
          </a:bodyPr>
          <a:lstStyle/>
          <a:p>
            <a:r>
              <a:rPr lang="en-US" sz="2600"/>
              <a:t>AI is harder than originally thought</a:t>
            </a:r>
            <a:br>
              <a:rPr lang="en-US" sz="2600"/>
            </a:br>
            <a:br>
              <a:rPr lang="en-US" sz="2600"/>
            </a:br>
            <a:r>
              <a:rPr lang="en-US" sz="2600"/>
              <a:t>Herbert Simon, 1957</a:t>
            </a:r>
          </a:p>
        </p:txBody>
      </p:sp>
      <p:sp>
        <p:nvSpPr>
          <p:cNvPr id="3" name="Content Placeholder 2"/>
          <p:cNvSpPr>
            <a:spLocks noGrp="1"/>
          </p:cNvSpPr>
          <p:nvPr>
            <p:ph idx="1"/>
          </p:nvPr>
        </p:nvSpPr>
        <p:spPr>
          <a:xfrm>
            <a:off x="440991" y="2146816"/>
            <a:ext cx="4723706" cy="3641888"/>
          </a:xfrm>
        </p:spPr>
        <p:txBody>
          <a:bodyPr anchor="ctr">
            <a:normAutofit lnSpcReduction="10000"/>
          </a:bodyPr>
          <a:lstStyle/>
          <a:p>
            <a:pPr marL="0" indent="0">
              <a:buNone/>
            </a:pPr>
            <a:r>
              <a:rPr lang="en-US" sz="1800" i="1" dirty="0"/>
              <a:t>“It is not my aim to surprise or shock you--- but … there are now in the world  machines that think, that learn and that create. Moreover, their ability to do these things is going to increase rapidly until---in a visible future---the range of problems they can handle will be coextensive with the range to which human mind has been applied. </a:t>
            </a:r>
            <a:r>
              <a:rPr lang="en-US" sz="1800" b="1" i="1" dirty="0"/>
              <a:t>More precisely: within 10 years a computer would be chess champion, and an important new mathematical theorem would be proved by a computer</a:t>
            </a:r>
            <a:r>
              <a:rPr lang="en-US" sz="1800" i="1" dirty="0"/>
              <a:t>.”</a:t>
            </a:r>
            <a:br>
              <a:rPr lang="en-US" sz="1800" i="1" dirty="0"/>
            </a:br>
            <a:endParaRPr lang="en-US" sz="1800" i="1" dirty="0"/>
          </a:p>
          <a:p>
            <a:pPr marL="0" indent="0">
              <a:buNone/>
            </a:pPr>
            <a:r>
              <a:rPr lang="en-US" sz="1800" dirty="0"/>
              <a:t>Simon’s prediction came true --- but 40 years later instead of 10</a:t>
            </a:r>
          </a:p>
        </p:txBody>
      </p:sp>
      <p:sp>
        <p:nvSpPr>
          <p:cNvPr id="75" name="Rectangle 7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186644" y="1760838"/>
            <a:ext cx="524256" cy="889754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1585" y="399675"/>
            <a:ext cx="3485526"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3058" name="Picture 2"/>
          <p:cNvPicPr>
            <a:picLocks noChangeAspect="1" noChangeArrowheads="1"/>
          </p:cNvPicPr>
          <p:nvPr/>
        </p:nvPicPr>
        <p:blipFill rotWithShape="1">
          <a:blip r:embed="rId3" cstate="print"/>
          <a:srcRect l="1881" r="14245" b="-3"/>
          <a:stretch/>
        </p:blipFill>
        <p:spPr bwMode="auto">
          <a:xfrm>
            <a:off x="5566031" y="627956"/>
            <a:ext cx="3176637" cy="5353373"/>
          </a:xfrm>
          <a:prstGeom prst="rect">
            <a:avLst/>
          </a:prstGeom>
          <a:noFill/>
        </p:spPr>
      </p:pic>
      <p:sp>
        <p:nvSpPr>
          <p:cNvPr id="79" name="Rectangle 78">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765107" y="6150942"/>
            <a:ext cx="524256"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a:xfrm>
            <a:off x="304800" y="365128"/>
            <a:ext cx="8619066" cy="1325563"/>
          </a:xfrm>
        </p:spPr>
        <p:txBody>
          <a:bodyPr>
            <a:normAutofit/>
          </a:bodyPr>
          <a:lstStyle/>
          <a:p>
            <a:pPr eaLnBrk="1" hangingPunct="1">
              <a:defRPr/>
            </a:pPr>
            <a:r>
              <a:rPr lang="en-US" sz="3200" dirty="0"/>
              <a:t>From Blocks World to Modern Object Recognition</a:t>
            </a:r>
          </a:p>
        </p:txBody>
      </p:sp>
      <p:pic>
        <p:nvPicPr>
          <p:cNvPr id="38915" name="Picture 4"/>
          <p:cNvPicPr>
            <a:picLocks noChangeAspect="1" noChangeArrowheads="1"/>
          </p:cNvPicPr>
          <p:nvPr/>
        </p:nvPicPr>
        <p:blipFill>
          <a:blip r:embed="rId3" cstate="print"/>
          <a:srcRect/>
          <a:stretch>
            <a:fillRect/>
          </a:stretch>
        </p:blipFill>
        <p:spPr bwMode="auto">
          <a:xfrm>
            <a:off x="381002" y="1600200"/>
            <a:ext cx="3799265" cy="4800600"/>
          </a:xfrm>
          <a:prstGeom prst="rect">
            <a:avLst/>
          </a:prstGeom>
          <a:noFill/>
          <a:ln w="19050">
            <a:noFill/>
            <a:miter lim="800000"/>
            <a:headEnd/>
            <a:tailEnd/>
          </a:ln>
        </p:spPr>
      </p:pic>
      <p:sp>
        <p:nvSpPr>
          <p:cNvPr id="38916" name="Rectangle 5"/>
          <p:cNvSpPr>
            <a:spLocks noChangeArrowheads="1"/>
          </p:cNvSpPr>
          <p:nvPr/>
        </p:nvSpPr>
        <p:spPr bwMode="auto">
          <a:xfrm>
            <a:off x="1333500" y="1394767"/>
            <a:ext cx="1828800" cy="400110"/>
          </a:xfrm>
          <a:prstGeom prst="rect">
            <a:avLst/>
          </a:prstGeom>
          <a:noFill/>
          <a:ln w="19050">
            <a:noFill/>
            <a:miter lim="800000"/>
            <a:headEnd/>
            <a:tailEnd/>
          </a:ln>
        </p:spPr>
        <p:txBody>
          <a:bodyPr wrap="square" anchor="ctr">
            <a:spAutoFit/>
          </a:bodyPr>
          <a:lstStyle/>
          <a:p>
            <a:pPr algn="l">
              <a:spcBef>
                <a:spcPct val="0"/>
              </a:spcBef>
            </a:pPr>
            <a:r>
              <a:rPr lang="en-US" sz="2000" dirty="0"/>
              <a:t>Roberts (1963)</a:t>
            </a:r>
          </a:p>
        </p:txBody>
      </p:sp>
      <p:sp>
        <p:nvSpPr>
          <p:cNvPr id="6" name="Down Arrow 5"/>
          <p:cNvSpPr/>
          <p:nvPr/>
        </p:nvSpPr>
        <p:spPr bwMode="auto">
          <a:xfrm>
            <a:off x="6172200" y="4495241"/>
            <a:ext cx="762000" cy="10668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sp>
        <p:nvSpPr>
          <p:cNvPr id="7" name="Rectangle 5"/>
          <p:cNvSpPr>
            <a:spLocks noChangeArrowheads="1"/>
          </p:cNvSpPr>
          <p:nvPr/>
        </p:nvSpPr>
        <p:spPr bwMode="auto">
          <a:xfrm>
            <a:off x="5334000" y="5539955"/>
            <a:ext cx="2667000" cy="707886"/>
          </a:xfrm>
          <a:prstGeom prst="rect">
            <a:avLst/>
          </a:prstGeom>
          <a:noFill/>
          <a:ln w="19050">
            <a:noFill/>
            <a:miter lim="800000"/>
            <a:headEnd/>
            <a:tailEnd/>
          </a:ln>
        </p:spPr>
        <p:txBody>
          <a:bodyPr wrap="square" anchor="ctr">
            <a:spAutoFit/>
          </a:bodyPr>
          <a:lstStyle/>
          <a:p>
            <a:pPr algn="l">
              <a:spcBef>
                <a:spcPct val="0"/>
              </a:spcBef>
            </a:pPr>
            <a:r>
              <a:rPr lang="en-US" sz="2000" dirty="0"/>
              <a:t>This is a lot harder! </a:t>
            </a:r>
            <a:br>
              <a:rPr lang="en-US" sz="2000" dirty="0"/>
            </a:br>
            <a:r>
              <a:rPr lang="en-US" sz="2000" dirty="0"/>
              <a:t>But we can do it now….</a:t>
            </a:r>
          </a:p>
        </p:txBody>
      </p:sp>
      <p:sp>
        <p:nvSpPr>
          <p:cNvPr id="8" name="Down Arrow 7"/>
          <p:cNvSpPr/>
          <p:nvPr/>
        </p:nvSpPr>
        <p:spPr bwMode="auto">
          <a:xfrm>
            <a:off x="1981200" y="3817145"/>
            <a:ext cx="533400" cy="457200"/>
          </a:xfrm>
          <a:prstGeom prst="downArrow">
            <a:avLst/>
          </a:prstGeom>
          <a:solidFill>
            <a:srgbClr val="FF9900"/>
          </a:solidFill>
          <a:ln w="190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50000"/>
              </a:spcBef>
              <a:spcAft>
                <a:spcPct val="0"/>
              </a:spcAft>
            </a:pPr>
            <a:endParaRPr lang="en-US" sz="1200" b="1">
              <a:solidFill>
                <a:srgbClr val="FFFF00"/>
              </a:solidFill>
              <a:latin typeface="Arial" charset="0"/>
            </a:endParaRPr>
          </a:p>
        </p:txBody>
      </p:sp>
      <p:pic>
        <p:nvPicPr>
          <p:cNvPr id="2050" name="Picture 2" descr="This innovative software can now recognise thousands of objects in real ...">
            <a:extLst>
              <a:ext uri="{FF2B5EF4-FFF2-40B4-BE49-F238E27FC236}">
                <a16:creationId xmlns:a16="http://schemas.microsoft.com/office/drawing/2014/main" id="{EB8FDE67-0F6E-3E10-141A-EEAD645ED49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87333" y="1924050"/>
            <a:ext cx="4436533" cy="2495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FD76725-6870-B2E3-77BF-A2BD87507896}"/>
              </a:ext>
            </a:extLst>
          </p:cNvPr>
          <p:cNvSpPr txBox="1"/>
          <p:nvPr/>
        </p:nvSpPr>
        <p:spPr>
          <a:xfrm>
            <a:off x="6197600" y="1447800"/>
            <a:ext cx="736600" cy="369332"/>
          </a:xfrm>
          <a:prstGeom prst="rect">
            <a:avLst/>
          </a:prstGeom>
          <a:noFill/>
        </p:spPr>
        <p:txBody>
          <a:bodyPr wrap="square">
            <a:spAutoFit/>
          </a:bodyPr>
          <a:lstStyle/>
          <a:p>
            <a:pPr algn="l">
              <a:spcBef>
                <a:spcPct val="0"/>
              </a:spcBef>
            </a:pPr>
            <a:r>
              <a:rPr lang="en-US" sz="1800" dirty="0"/>
              <a:t>Now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482600" y="321736"/>
            <a:ext cx="3852312" cy="1135737"/>
          </a:xfrm>
        </p:spPr>
        <p:txBody>
          <a:bodyPr>
            <a:normAutofit/>
          </a:bodyPr>
          <a:lstStyle/>
          <a:p>
            <a:r>
              <a:rPr lang="en-US" sz="3100"/>
              <a:t>“Moravec’s Paradox”</a:t>
            </a:r>
          </a:p>
        </p:txBody>
      </p:sp>
      <p:sp>
        <p:nvSpPr>
          <p:cNvPr id="3" name="Content Placeholder 2"/>
          <p:cNvSpPr>
            <a:spLocks noGrp="1"/>
          </p:cNvSpPr>
          <p:nvPr>
            <p:ph idx="1"/>
          </p:nvPr>
        </p:nvSpPr>
        <p:spPr>
          <a:xfrm>
            <a:off x="381000" y="1457471"/>
            <a:ext cx="4191000" cy="4719492"/>
          </a:xfrm>
        </p:spPr>
        <p:txBody>
          <a:bodyPr>
            <a:normAutofit/>
          </a:bodyPr>
          <a:lstStyle/>
          <a:p>
            <a:pPr marL="0" indent="0">
              <a:buNone/>
            </a:pPr>
            <a:r>
              <a:rPr lang="en-US" sz="1800" dirty="0"/>
              <a:t>Hans Moravec (1988): </a:t>
            </a:r>
            <a:r>
              <a:rPr lang="en-US" sz="1800" i="1" dirty="0"/>
              <a:t>“It is comparatively easy to make computers exhibit adult level performance on intelligence tests or playing checkers, and </a:t>
            </a:r>
            <a:r>
              <a:rPr lang="en-US" sz="1800" b="1" i="1" dirty="0"/>
              <a:t>difficult or impossible to give them the skills of a one-year-old when it comes to perception and mobility</a:t>
            </a:r>
            <a:r>
              <a:rPr lang="en-US" sz="1800" i="1" dirty="0"/>
              <a:t>.”</a:t>
            </a:r>
          </a:p>
          <a:p>
            <a:pPr marL="0" indent="0">
              <a:buNone/>
            </a:pPr>
            <a:endParaRPr lang="en-US" sz="1800" dirty="0"/>
          </a:p>
          <a:p>
            <a:pPr marL="0" indent="0">
              <a:buNone/>
            </a:pPr>
            <a:r>
              <a:rPr lang="en-US" sz="1800" dirty="0"/>
              <a:t>A teenager can learn how to drive in a few hours with very little input, but we still have no truly self-driving car.</a:t>
            </a:r>
          </a:p>
        </p:txBody>
      </p:sp>
      <p:sp>
        <p:nvSpPr>
          <p:cNvPr id="11" name="Isosceles Triangle 1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google robot boston dynamics atlas soldier">
            <a:extLst>
              <a:ext uri="{FF2B5EF4-FFF2-40B4-BE49-F238E27FC236}">
                <a16:creationId xmlns:a16="http://schemas.microsoft.com/office/drawing/2014/main" id="{6DBF3E84-DBBC-4E84-9EC9-66A5DB2E20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54" r="29026" b="-1"/>
          <a:stretch/>
        </p:blipFill>
        <p:spPr bwMode="auto">
          <a:xfrm>
            <a:off x="4809089" y="10"/>
            <a:ext cx="4334913"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42342" y="713130"/>
            <a:ext cx="801649" cy="2126625"/>
            <a:chOff x="10918968" y="713127"/>
            <a:chExt cx="1273032" cy="2532832"/>
          </a:xfrm>
        </p:grpSpPr>
        <p:sp>
          <p:nvSpPr>
            <p:cNvPr id="16" name="Rectangle 15">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Rectangle 4">
            <a:extLst>
              <a:ext uri="{FF2B5EF4-FFF2-40B4-BE49-F238E27FC236}">
                <a16:creationId xmlns:a16="http://schemas.microsoft.com/office/drawing/2014/main" id="{CCCE2878-CA29-4578-B017-08092CEE3BEE}"/>
              </a:ext>
            </a:extLst>
          </p:cNvPr>
          <p:cNvSpPr/>
          <p:nvPr/>
        </p:nvSpPr>
        <p:spPr>
          <a:xfrm>
            <a:off x="4800602" y="6427115"/>
            <a:ext cx="3877713" cy="430887"/>
          </a:xfrm>
          <a:prstGeom prst="rect">
            <a:avLst/>
          </a:prstGeom>
        </p:spPr>
        <p:txBody>
          <a:bodyPr wrap="square">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https://www.newsweek.com/googles-new-two-legged-robot-future-warfare-429831</a:t>
            </a:r>
            <a:endParaRPr lang="en-US" sz="105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AEAB6F2-DD79-4218-9B7D-697B6DFFFAF5}"/>
              </a:ext>
            </a:extLst>
          </p:cNvPr>
          <p:cNvGraphicFramePr>
            <a:graphicFrameLocks noGrp="1"/>
          </p:cNvGraphicFramePr>
          <p:nvPr>
            <p:ph idx="4294967295"/>
          </p:nvPr>
        </p:nvGraphicFramePr>
        <p:xfrm>
          <a:off x="533400" y="990600"/>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135E4A36-F8D6-307B-29FA-21752D38AE01}"/>
              </a:ext>
            </a:extLst>
          </p:cNvPr>
          <p:cNvSpPr/>
          <p:nvPr/>
        </p:nvSpPr>
        <p:spPr>
          <a:xfrm>
            <a:off x="1143000" y="5641978"/>
            <a:ext cx="7086600" cy="800100"/>
          </a:xfrm>
          <a:prstGeom prst="roundRect">
            <a:avLst/>
          </a:prstGeom>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AI Ethics &amp; Safety</a:t>
            </a:r>
          </a:p>
        </p:txBody>
      </p:sp>
    </p:spTree>
    <p:extLst>
      <p:ext uri="{BB962C8B-B14F-4D97-AF65-F5344CB8AC3E}">
        <p14:creationId xmlns:p14="http://schemas.microsoft.com/office/powerpoint/2010/main" val="343169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a:bodyPr>
          <a:lstStyle/>
          <a:p>
            <a:r>
              <a:rPr lang="en-US" dirty="0"/>
              <a:t>The AI Effect: </a:t>
            </a:r>
            <a:br>
              <a:rPr lang="en-US" dirty="0"/>
            </a:br>
            <a:r>
              <a:rPr lang="en-US" dirty="0"/>
              <a:t>AI gets no respect?</a:t>
            </a:r>
          </a:p>
        </p:txBody>
      </p:sp>
      <p:sp>
        <p:nvSpPr>
          <p:cNvPr id="3" name="Content Placeholder 2"/>
          <p:cNvSpPr>
            <a:spLocks noGrp="1"/>
          </p:cNvSpPr>
          <p:nvPr>
            <p:ph idx="1"/>
          </p:nvPr>
        </p:nvSpPr>
        <p:spPr>
          <a:xfrm>
            <a:off x="3724075" y="2438402"/>
            <a:ext cx="4939867" cy="3785419"/>
          </a:xfrm>
        </p:spPr>
        <p:txBody>
          <a:bodyPr>
            <a:normAutofit/>
          </a:bodyPr>
          <a:lstStyle/>
          <a:p>
            <a:pPr>
              <a:buFont typeface="Arial" pitchFamily="34" charset="0"/>
              <a:buChar char="•"/>
            </a:pPr>
            <a:r>
              <a:rPr lang="en-US" sz="1600" dirty="0"/>
              <a:t>As soon as a machine gets good at performing some task, the task is no longer considered to require much intelligence </a:t>
            </a:r>
          </a:p>
          <a:p>
            <a:pPr marL="0" indent="0">
              <a:buNone/>
            </a:pPr>
            <a:endParaRPr lang="en-US" sz="1600" dirty="0"/>
          </a:p>
          <a:p>
            <a:pPr>
              <a:buFont typeface="Arial" pitchFamily="34" charset="0"/>
              <a:buChar char="•"/>
            </a:pPr>
            <a:r>
              <a:rPr lang="en-US" sz="1600" dirty="0"/>
              <a:t>Calculating ability used to be prized – not anymore</a:t>
            </a:r>
          </a:p>
          <a:p>
            <a:pPr>
              <a:buFont typeface="Arial" pitchFamily="34" charset="0"/>
              <a:buChar char="•"/>
            </a:pPr>
            <a:r>
              <a:rPr lang="en-US" sz="1600" dirty="0"/>
              <a:t>Chess was thought to require high intelligence – now computers play at a super-human level.</a:t>
            </a:r>
          </a:p>
          <a:p>
            <a:pPr>
              <a:buFont typeface="Arial" pitchFamily="34" charset="0"/>
              <a:buChar char="•"/>
            </a:pPr>
            <a:r>
              <a:rPr lang="en-US" sz="1600" dirty="0"/>
              <a:t>Learning once thought uniquely human - now machine learning is a well-developed discipline</a:t>
            </a:r>
          </a:p>
          <a:p>
            <a:pPr>
              <a:buFont typeface="Arial" pitchFamily="34" charset="0"/>
              <a:buChar char="•"/>
            </a:pPr>
            <a:r>
              <a:rPr lang="en-US" sz="1600" dirty="0"/>
              <a:t>“Even a monkey can do this!”</a:t>
            </a:r>
          </a:p>
        </p:txBody>
      </p:sp>
      <p:pic>
        <p:nvPicPr>
          <p:cNvPr id="1026" name="Picture 2" descr="Congo, the Late Chimpanzee Painter Whose Works Have Sold for ...">
            <a:extLst>
              <a:ext uri="{FF2B5EF4-FFF2-40B4-BE49-F238E27FC236}">
                <a16:creationId xmlns:a16="http://schemas.microsoft.com/office/drawing/2014/main" id="{A547E43F-7FA1-4385-A80C-22660F717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23" r="36533" b="-2"/>
          <a:stretch/>
        </p:blipFill>
        <p:spPr bwMode="auto">
          <a:xfrm>
            <a:off x="22"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487836" y="4559523"/>
            <a:ext cx="8176104" cy="1236440"/>
          </a:xfrm>
          <a:noFill/>
        </p:spPr>
        <p:txBody>
          <a:bodyPr vert="horz" lIns="91440" tIns="45720" rIns="91440" bIns="45720" rtlCol="0" anchor="b">
            <a:normAutofit/>
          </a:bodyPr>
          <a:lstStyle/>
          <a:p>
            <a:pPr algn="ctr" defTabSz="914400"/>
            <a:r>
              <a:rPr lang="en-US" sz="5700"/>
              <a:t>AI Today</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487836" y="5795963"/>
            <a:ext cx="8176104" cy="560388"/>
          </a:xfrm>
          <a:noFill/>
        </p:spPr>
        <p:txBody>
          <a:bodyPr vert="horz" lIns="91440" tIns="45720" rIns="91440" bIns="45720" rtlCol="0">
            <a:normAutofit/>
          </a:bodyPr>
          <a:lstStyle/>
          <a:p>
            <a:pPr algn="ctr" defTabSz="914400">
              <a:spcBef>
                <a:spcPts val="1000"/>
              </a:spcBef>
            </a:pPr>
            <a:endParaRPr lang="en-US" sz="2400">
              <a:solidFill>
                <a:schemeClr val="tx1"/>
              </a:solidFill>
            </a:endParaRPr>
          </a:p>
        </p:txBody>
      </p:sp>
      <p:pic>
        <p:nvPicPr>
          <p:cNvPr id="1026" name="Picture 2" descr="Artificial Intelligence">
            <a:extLst>
              <a:ext uri="{FF2B5EF4-FFF2-40B4-BE49-F238E27FC236}">
                <a16:creationId xmlns:a16="http://schemas.microsoft.com/office/drawing/2014/main" id="{EF6007DD-FC33-4E3D-8978-BC877C3EF4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43" b="1"/>
          <a:stretch/>
        </p:blipFill>
        <p:spPr bwMode="auto">
          <a:xfrm>
            <a:off x="22" y="1"/>
            <a:ext cx="9143979" cy="4239482"/>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714CEF0E-5843-4407-9EDB-BF7B96FA8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508937" y="-269455"/>
            <a:ext cx="126124" cy="914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1227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98381-895F-47D1-AC53-E214FF4AE7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5" r="22790"/>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CF1003-F955-43C1-860E-56D75CE04415}"/>
              </a:ext>
            </a:extLst>
          </p:cNvPr>
          <p:cNvPicPr>
            <a:picLocks noChangeAspect="1"/>
          </p:cNvPicPr>
          <p:nvPr/>
        </p:nvPicPr>
        <p:blipFill rotWithShape="1">
          <a:blip r:embed="rId4"/>
          <a:srcRect l="38257" t="17240" r="13760" b="7133"/>
          <a:stretch/>
        </p:blipFill>
        <p:spPr>
          <a:xfrm>
            <a:off x="4982468" y="3393630"/>
            <a:ext cx="4197278" cy="3456432"/>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4"/>
          <p:cNvPicPr>
            <a:picLocks noChangeAspect="1" noChangeArrowheads="1"/>
          </p:cNvPicPr>
          <p:nvPr/>
        </p:nvPicPr>
        <p:blipFill rotWithShape="1">
          <a:blip r:embed="rId5" cstate="print"/>
          <a:srcRect l="18620" r="25449" b="-3"/>
          <a:stretch/>
        </p:blipFill>
        <p:spPr bwMode="auto">
          <a:xfrm>
            <a:off x="2392073"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3554" name="Title 1"/>
          <p:cNvSpPr>
            <a:spLocks noGrp="1"/>
          </p:cNvSpPr>
          <p:nvPr>
            <p:ph type="title"/>
          </p:nvPr>
        </p:nvSpPr>
        <p:spPr>
          <a:xfrm>
            <a:off x="336042" y="685800"/>
            <a:ext cx="2353888" cy="1325563"/>
          </a:xfrm>
        </p:spPr>
        <p:txBody>
          <a:bodyPr>
            <a:normAutofit/>
          </a:bodyPr>
          <a:lstStyle/>
          <a:p>
            <a:r>
              <a:rPr lang="en-US" sz="2400" dirty="0"/>
              <a:t>Vision and Image Processing</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300" b="1" dirty="0"/>
              <a:t>OCR</a:t>
            </a:r>
            <a:r>
              <a:rPr lang="en-US" sz="1300" dirty="0"/>
              <a:t>: read license plates, handwriting recognition (e.g., mail sorting).</a:t>
            </a:r>
          </a:p>
          <a:p>
            <a:pPr>
              <a:buFontTx/>
              <a:buChar char="•"/>
            </a:pPr>
            <a:r>
              <a:rPr lang="en-US" sz="1300" b="1" dirty="0"/>
              <a:t>Face detection</a:t>
            </a:r>
            <a:r>
              <a:rPr lang="en-US" sz="1300" dirty="0"/>
              <a:t>: now standard for smart phone cameras.</a:t>
            </a:r>
          </a:p>
          <a:p>
            <a:pPr>
              <a:buFontTx/>
              <a:buChar char="•"/>
            </a:pPr>
            <a:r>
              <a:rPr lang="en-US" sz="1300" b="1" dirty="0"/>
              <a:t>Vehicle safety systems</a:t>
            </a:r>
          </a:p>
          <a:p>
            <a:pPr>
              <a:buFontTx/>
              <a:buChar char="•"/>
            </a:pPr>
            <a:r>
              <a:rPr lang="en-US" sz="1300" b="1" dirty="0"/>
              <a:t>Visual search</a:t>
            </a:r>
          </a:p>
          <a:p>
            <a:pPr>
              <a:buFontTx/>
              <a:buChar char="•"/>
            </a:pPr>
            <a:r>
              <a:rPr lang="en-US" sz="1300" b="1" dirty="0"/>
              <a:t>Image generation</a:t>
            </a:r>
          </a:p>
          <a:p>
            <a:pPr>
              <a:buFontTx/>
              <a:buChar char="•"/>
            </a:pPr>
            <a:endParaRPr lang="en-US" sz="1300" dirty="0"/>
          </a:p>
          <a:p>
            <a:pPr>
              <a:buFontTx/>
              <a:buChar char="•"/>
            </a:pPr>
            <a:endParaRPr lang="en-US" sz="1300" dirty="0"/>
          </a:p>
          <a:p>
            <a:pPr marL="0" indent="0">
              <a:buNone/>
            </a:pPr>
            <a:r>
              <a:rPr lang="en-US" sz="1300" b="1" dirty="0"/>
              <a:t>All these technologies can now operate now at superhuman performance.</a:t>
            </a:r>
          </a:p>
        </p:txBody>
      </p:sp>
      <p:pic>
        <p:nvPicPr>
          <p:cNvPr id="5124" name="Picture 4" descr="DALL·E 2, Explained: The Promise and Limitations of a Revolutionary AI ...">
            <a:extLst>
              <a:ext uri="{FF2B5EF4-FFF2-40B4-BE49-F238E27FC236}">
                <a16:creationId xmlns:a16="http://schemas.microsoft.com/office/drawing/2014/main" id="{4F355B0E-BE0B-9D6D-DF40-04B6870F093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68" r="2" b="2"/>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F103C0-09B6-1D75-638A-954AC33F19A3}"/>
              </a:ext>
            </a:extLst>
          </p:cNvPr>
          <p:cNvSpPr txBox="1"/>
          <p:nvPr/>
        </p:nvSpPr>
        <p:spPr>
          <a:xfrm>
            <a:off x="8109876" y="3012371"/>
            <a:ext cx="1219200" cy="369332"/>
          </a:xfrm>
          <a:prstGeom prst="rect">
            <a:avLst/>
          </a:prstGeom>
          <a:noFill/>
        </p:spPr>
        <p:txBody>
          <a:bodyPr wrap="square" rtlCol="0">
            <a:spAutoFit/>
          </a:bodyPr>
          <a:lstStyle/>
          <a:p>
            <a:r>
              <a:rPr lang="en-US" b="1" dirty="0">
                <a:solidFill>
                  <a:schemeClr val="bg1"/>
                </a:solidFill>
              </a:rPr>
              <a:t>DALL-E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76" name="Rectangle 19475">
            <a:extLst>
              <a:ext uri="{FF2B5EF4-FFF2-40B4-BE49-F238E27FC236}">
                <a16:creationId xmlns:a16="http://schemas.microsoft.com/office/drawing/2014/main" id="{53B475F8-50AE-46A0-9943-B2B63183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8" name="Title 1"/>
          <p:cNvSpPr>
            <a:spLocks noGrp="1"/>
          </p:cNvSpPr>
          <p:nvPr>
            <p:ph type="title"/>
          </p:nvPr>
        </p:nvSpPr>
        <p:spPr>
          <a:xfrm>
            <a:off x="459486" y="365125"/>
            <a:ext cx="5239511" cy="1776484"/>
          </a:xfrm>
        </p:spPr>
        <p:txBody>
          <a:bodyPr anchor="b">
            <a:normAutofit/>
          </a:bodyPr>
          <a:lstStyle/>
          <a:p>
            <a:r>
              <a:rPr lang="en-US" sz="4700"/>
              <a:t>Natural Language Processing</a:t>
            </a:r>
          </a:p>
        </p:txBody>
      </p:sp>
      <p:pic>
        <p:nvPicPr>
          <p:cNvPr id="11" name="Picture 10">
            <a:extLst>
              <a:ext uri="{FF2B5EF4-FFF2-40B4-BE49-F238E27FC236}">
                <a16:creationId xmlns:a16="http://schemas.microsoft.com/office/drawing/2014/main" id="{50B046AB-D3D4-84CC-9143-11B98F405448}"/>
              </a:ext>
            </a:extLst>
          </p:cNvPr>
          <p:cNvPicPr>
            <a:picLocks noChangeAspect="1"/>
          </p:cNvPicPr>
          <p:nvPr/>
        </p:nvPicPr>
        <p:blipFill>
          <a:blip r:embed="rId3"/>
          <a:stretch>
            <a:fillRect/>
          </a:stretch>
        </p:blipFill>
        <p:spPr>
          <a:xfrm>
            <a:off x="5159146" y="607759"/>
            <a:ext cx="3774438" cy="1707932"/>
          </a:xfrm>
          <a:prstGeom prst="rect">
            <a:avLst/>
          </a:prstGeom>
        </p:spPr>
      </p:pic>
      <p:sp>
        <p:nvSpPr>
          <p:cNvPr id="19478" name="sketch line">
            <a:extLst>
              <a:ext uri="{FF2B5EF4-FFF2-40B4-BE49-F238E27FC236}">
                <a16:creationId xmlns:a16="http://schemas.microsoft.com/office/drawing/2014/main" id="{75F6FDB4-2351-48C2-A863-2364A02343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2315691"/>
            <a:ext cx="3257550" cy="18288"/>
          </a:xfrm>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 name="connsiteX0" fmla="*/ 0 w 3257550"/>
              <a:gd name="connsiteY0" fmla="*/ 0 h 18288"/>
              <a:gd name="connsiteX1" fmla="*/ 618935 w 3257550"/>
              <a:gd name="connsiteY1" fmla="*/ 0 h 18288"/>
              <a:gd name="connsiteX2" fmla="*/ 1172718 w 3257550"/>
              <a:gd name="connsiteY2" fmla="*/ 0 h 18288"/>
              <a:gd name="connsiteX3" fmla="*/ 1889379 w 3257550"/>
              <a:gd name="connsiteY3" fmla="*/ 0 h 18288"/>
              <a:gd name="connsiteX4" fmla="*/ 2508314 w 3257550"/>
              <a:gd name="connsiteY4" fmla="*/ 0 h 18288"/>
              <a:gd name="connsiteX5" fmla="*/ 3257550 w 3257550"/>
              <a:gd name="connsiteY5" fmla="*/ 0 h 18288"/>
              <a:gd name="connsiteX6" fmla="*/ 3257550 w 3257550"/>
              <a:gd name="connsiteY6" fmla="*/ 18288 h 18288"/>
              <a:gd name="connsiteX7" fmla="*/ 2606040 w 3257550"/>
              <a:gd name="connsiteY7" fmla="*/ 18288 h 18288"/>
              <a:gd name="connsiteX8" fmla="*/ 1889379 w 3257550"/>
              <a:gd name="connsiteY8" fmla="*/ 18288 h 18288"/>
              <a:gd name="connsiteX9" fmla="*/ 1335595 w 3257550"/>
              <a:gd name="connsiteY9" fmla="*/ 18288 h 18288"/>
              <a:gd name="connsiteX10" fmla="*/ 684085 w 3257550"/>
              <a:gd name="connsiteY10" fmla="*/ 18288 h 18288"/>
              <a:gd name="connsiteX11" fmla="*/ 0 w 3257550"/>
              <a:gd name="connsiteY11" fmla="*/ 18288 h 18288"/>
              <a:gd name="connsiteX12" fmla="*/ 0 w 325755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7550" h="18288" fill="none" extrusionOk="0">
                <a:moveTo>
                  <a:pt x="0" y="0"/>
                </a:moveTo>
                <a:cubicBezTo>
                  <a:pt x="238055" y="-23803"/>
                  <a:pt x="355510" y="-36061"/>
                  <a:pt x="618935" y="0"/>
                </a:cubicBezTo>
                <a:cubicBezTo>
                  <a:pt x="824013" y="-24241"/>
                  <a:pt x="1052378" y="-12230"/>
                  <a:pt x="1270445" y="0"/>
                </a:cubicBezTo>
                <a:cubicBezTo>
                  <a:pt x="1438732" y="12040"/>
                  <a:pt x="1770315" y="33841"/>
                  <a:pt x="1954530" y="0"/>
                </a:cubicBezTo>
                <a:cubicBezTo>
                  <a:pt x="2217655" y="9999"/>
                  <a:pt x="2448868" y="34235"/>
                  <a:pt x="2638616" y="0"/>
                </a:cubicBezTo>
                <a:cubicBezTo>
                  <a:pt x="2852657" y="-7225"/>
                  <a:pt x="3041821" y="26281"/>
                  <a:pt x="3257550" y="0"/>
                </a:cubicBezTo>
                <a:cubicBezTo>
                  <a:pt x="3257297" y="7886"/>
                  <a:pt x="3256790" y="12675"/>
                  <a:pt x="3257550" y="18288"/>
                </a:cubicBezTo>
                <a:cubicBezTo>
                  <a:pt x="2931967" y="31173"/>
                  <a:pt x="2704369" y="55830"/>
                  <a:pt x="2540889" y="18288"/>
                </a:cubicBezTo>
                <a:cubicBezTo>
                  <a:pt x="2357101" y="9323"/>
                  <a:pt x="2120732" y="-29185"/>
                  <a:pt x="1824228" y="18288"/>
                </a:cubicBezTo>
                <a:cubicBezTo>
                  <a:pt x="1528480" y="30037"/>
                  <a:pt x="1473939" y="33928"/>
                  <a:pt x="1172718" y="18288"/>
                </a:cubicBezTo>
                <a:cubicBezTo>
                  <a:pt x="874496" y="38178"/>
                  <a:pt x="461132" y="103798"/>
                  <a:pt x="0" y="18288"/>
                </a:cubicBezTo>
                <a:cubicBezTo>
                  <a:pt x="-935" y="11303"/>
                  <a:pt x="1149" y="6915"/>
                  <a:pt x="0" y="0"/>
                </a:cubicBezTo>
                <a:close/>
              </a:path>
              <a:path w="3257550" h="18288" stroke="0" extrusionOk="0">
                <a:moveTo>
                  <a:pt x="0" y="0"/>
                </a:moveTo>
                <a:cubicBezTo>
                  <a:pt x="277703" y="1668"/>
                  <a:pt x="451855" y="-17860"/>
                  <a:pt x="618935" y="0"/>
                </a:cubicBezTo>
                <a:cubicBezTo>
                  <a:pt x="791286" y="25748"/>
                  <a:pt x="979821" y="22209"/>
                  <a:pt x="1172718" y="0"/>
                </a:cubicBezTo>
                <a:cubicBezTo>
                  <a:pt x="1355430" y="-21075"/>
                  <a:pt x="1706226" y="-126"/>
                  <a:pt x="1889379" y="0"/>
                </a:cubicBezTo>
                <a:cubicBezTo>
                  <a:pt x="2118559" y="-40586"/>
                  <a:pt x="2357830" y="5386"/>
                  <a:pt x="2508314" y="0"/>
                </a:cubicBezTo>
                <a:cubicBezTo>
                  <a:pt x="2671404" y="-45581"/>
                  <a:pt x="2885384" y="-11314"/>
                  <a:pt x="3257550" y="0"/>
                </a:cubicBezTo>
                <a:cubicBezTo>
                  <a:pt x="3257580" y="5290"/>
                  <a:pt x="3259067" y="9247"/>
                  <a:pt x="3257550" y="18288"/>
                </a:cubicBezTo>
                <a:cubicBezTo>
                  <a:pt x="2997361" y="34545"/>
                  <a:pt x="2795683" y="25174"/>
                  <a:pt x="2606040" y="18288"/>
                </a:cubicBezTo>
                <a:cubicBezTo>
                  <a:pt x="2407763" y="-34167"/>
                  <a:pt x="2223219" y="18997"/>
                  <a:pt x="1889379" y="18288"/>
                </a:cubicBezTo>
                <a:cubicBezTo>
                  <a:pt x="1628024" y="31014"/>
                  <a:pt x="1465696" y="36931"/>
                  <a:pt x="1335595" y="18288"/>
                </a:cubicBezTo>
                <a:cubicBezTo>
                  <a:pt x="1230392" y="47482"/>
                  <a:pt x="908325" y="57942"/>
                  <a:pt x="684085" y="18288"/>
                </a:cubicBezTo>
                <a:cubicBezTo>
                  <a:pt x="472226" y="-15941"/>
                  <a:pt x="192171" y="24166"/>
                  <a:pt x="0" y="18288"/>
                </a:cubicBezTo>
                <a:cubicBezTo>
                  <a:pt x="1342" y="9689"/>
                  <a:pt x="453" y="6812"/>
                  <a:pt x="0" y="0"/>
                </a:cubicBezTo>
                <a:close/>
              </a:path>
              <a:path w="3257550" h="18288" fill="none" stroke="0" extrusionOk="0">
                <a:moveTo>
                  <a:pt x="0" y="0"/>
                </a:moveTo>
                <a:cubicBezTo>
                  <a:pt x="217632" y="-7628"/>
                  <a:pt x="374307" y="-12308"/>
                  <a:pt x="618935" y="0"/>
                </a:cubicBezTo>
                <a:cubicBezTo>
                  <a:pt x="891975" y="30966"/>
                  <a:pt x="1043951" y="167"/>
                  <a:pt x="1270445" y="0"/>
                </a:cubicBezTo>
                <a:cubicBezTo>
                  <a:pt x="1543425" y="17587"/>
                  <a:pt x="1660915" y="28016"/>
                  <a:pt x="1954530" y="0"/>
                </a:cubicBezTo>
                <a:cubicBezTo>
                  <a:pt x="2235868" y="27323"/>
                  <a:pt x="2443402" y="-1099"/>
                  <a:pt x="2638616" y="0"/>
                </a:cubicBezTo>
                <a:cubicBezTo>
                  <a:pt x="2834174" y="-62503"/>
                  <a:pt x="3032409" y="-30138"/>
                  <a:pt x="3257550" y="0"/>
                </a:cubicBezTo>
                <a:cubicBezTo>
                  <a:pt x="3256950" y="7980"/>
                  <a:pt x="3256574" y="12620"/>
                  <a:pt x="3257550" y="18288"/>
                </a:cubicBezTo>
                <a:cubicBezTo>
                  <a:pt x="2973462" y="33119"/>
                  <a:pt x="2681333" y="68039"/>
                  <a:pt x="2540889" y="18288"/>
                </a:cubicBezTo>
                <a:cubicBezTo>
                  <a:pt x="2362098" y="-31168"/>
                  <a:pt x="2123314" y="66958"/>
                  <a:pt x="1824228" y="18288"/>
                </a:cubicBezTo>
                <a:cubicBezTo>
                  <a:pt x="1517972" y="29433"/>
                  <a:pt x="1466904" y="11824"/>
                  <a:pt x="1172718" y="18288"/>
                </a:cubicBezTo>
                <a:cubicBezTo>
                  <a:pt x="886213" y="22563"/>
                  <a:pt x="526598" y="-1162"/>
                  <a:pt x="0" y="18288"/>
                </a:cubicBezTo>
                <a:cubicBezTo>
                  <a:pt x="493" y="12135"/>
                  <a:pt x="-1491" y="616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3257550"/>
                      <a:gd name="connsiteY0" fmla="*/ 0 h 18288"/>
                      <a:gd name="connsiteX1" fmla="*/ 618935 w 3257550"/>
                      <a:gd name="connsiteY1" fmla="*/ 0 h 18288"/>
                      <a:gd name="connsiteX2" fmla="*/ 1270445 w 3257550"/>
                      <a:gd name="connsiteY2" fmla="*/ 0 h 18288"/>
                      <a:gd name="connsiteX3" fmla="*/ 1954530 w 3257550"/>
                      <a:gd name="connsiteY3" fmla="*/ 0 h 18288"/>
                      <a:gd name="connsiteX4" fmla="*/ 2638616 w 3257550"/>
                      <a:gd name="connsiteY4" fmla="*/ 0 h 18288"/>
                      <a:gd name="connsiteX5" fmla="*/ 3257550 w 3257550"/>
                      <a:gd name="connsiteY5" fmla="*/ 0 h 18288"/>
                      <a:gd name="connsiteX6" fmla="*/ 3257550 w 3257550"/>
                      <a:gd name="connsiteY6" fmla="*/ 18288 h 18288"/>
                      <a:gd name="connsiteX7" fmla="*/ 2540889 w 3257550"/>
                      <a:gd name="connsiteY7" fmla="*/ 18288 h 18288"/>
                      <a:gd name="connsiteX8" fmla="*/ 1824228 w 3257550"/>
                      <a:gd name="connsiteY8" fmla="*/ 18288 h 18288"/>
                      <a:gd name="connsiteX9" fmla="*/ 1172718 w 3257550"/>
                      <a:gd name="connsiteY9" fmla="*/ 18288 h 18288"/>
                      <a:gd name="connsiteX10" fmla="*/ 0 w 3257550"/>
                      <a:gd name="connsiteY10" fmla="*/ 18288 h 18288"/>
                      <a:gd name="connsiteX11" fmla="*/ 0 w 325755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7550" h="18288" fill="none" extrusionOk="0">
                        <a:moveTo>
                          <a:pt x="0" y="0"/>
                        </a:moveTo>
                        <a:cubicBezTo>
                          <a:pt x="222571" y="-4581"/>
                          <a:pt x="395946" y="-20429"/>
                          <a:pt x="618935" y="0"/>
                        </a:cubicBezTo>
                        <a:cubicBezTo>
                          <a:pt x="841925" y="20429"/>
                          <a:pt x="1064831" y="-497"/>
                          <a:pt x="1270445" y="0"/>
                        </a:cubicBezTo>
                        <a:cubicBezTo>
                          <a:pt x="1476059" y="497"/>
                          <a:pt x="1673547" y="428"/>
                          <a:pt x="1954530" y="0"/>
                        </a:cubicBezTo>
                        <a:cubicBezTo>
                          <a:pt x="2235513" y="-428"/>
                          <a:pt x="2452407" y="27906"/>
                          <a:pt x="2638616" y="0"/>
                        </a:cubicBezTo>
                        <a:cubicBezTo>
                          <a:pt x="2824825" y="-27906"/>
                          <a:pt x="3043878" y="-22618"/>
                          <a:pt x="3257550" y="0"/>
                        </a:cubicBezTo>
                        <a:cubicBezTo>
                          <a:pt x="3256841" y="8157"/>
                          <a:pt x="3257137" y="12125"/>
                          <a:pt x="3257550" y="18288"/>
                        </a:cubicBezTo>
                        <a:cubicBezTo>
                          <a:pt x="2955505" y="29918"/>
                          <a:pt x="2697243" y="41720"/>
                          <a:pt x="2540889" y="18288"/>
                        </a:cubicBezTo>
                        <a:cubicBezTo>
                          <a:pt x="2384535" y="-5144"/>
                          <a:pt x="2114539" y="6231"/>
                          <a:pt x="1824228" y="18288"/>
                        </a:cubicBezTo>
                        <a:cubicBezTo>
                          <a:pt x="1533917" y="30345"/>
                          <a:pt x="1462450" y="24037"/>
                          <a:pt x="1172718" y="18288"/>
                        </a:cubicBezTo>
                        <a:cubicBezTo>
                          <a:pt x="882986" y="12540"/>
                          <a:pt x="500637" y="24492"/>
                          <a:pt x="0" y="18288"/>
                        </a:cubicBezTo>
                        <a:cubicBezTo>
                          <a:pt x="-46" y="12483"/>
                          <a:pt x="-203" y="6491"/>
                          <a:pt x="0" y="0"/>
                        </a:cubicBezTo>
                        <a:close/>
                      </a:path>
                      <a:path w="3257550" h="18288" stroke="0" extrusionOk="0">
                        <a:moveTo>
                          <a:pt x="0" y="0"/>
                        </a:moveTo>
                        <a:cubicBezTo>
                          <a:pt x="278434" y="16845"/>
                          <a:pt x="441207" y="-24568"/>
                          <a:pt x="618935" y="0"/>
                        </a:cubicBezTo>
                        <a:cubicBezTo>
                          <a:pt x="796663" y="24568"/>
                          <a:pt x="985120" y="5689"/>
                          <a:pt x="1172718" y="0"/>
                        </a:cubicBezTo>
                        <a:cubicBezTo>
                          <a:pt x="1360316" y="-5689"/>
                          <a:pt x="1666432" y="29765"/>
                          <a:pt x="1889379" y="0"/>
                        </a:cubicBezTo>
                        <a:cubicBezTo>
                          <a:pt x="2112326" y="-29765"/>
                          <a:pt x="2378171" y="13184"/>
                          <a:pt x="2508314" y="0"/>
                        </a:cubicBezTo>
                        <a:cubicBezTo>
                          <a:pt x="2638457" y="-13184"/>
                          <a:pt x="2897393" y="-18048"/>
                          <a:pt x="3257550" y="0"/>
                        </a:cubicBezTo>
                        <a:cubicBezTo>
                          <a:pt x="3257286" y="4493"/>
                          <a:pt x="3257934" y="9472"/>
                          <a:pt x="3257550" y="18288"/>
                        </a:cubicBezTo>
                        <a:cubicBezTo>
                          <a:pt x="3005417" y="4399"/>
                          <a:pt x="2789824" y="23493"/>
                          <a:pt x="2606040" y="18288"/>
                        </a:cubicBezTo>
                        <a:cubicBezTo>
                          <a:pt x="2422256" y="13084"/>
                          <a:pt x="2161816" y="17045"/>
                          <a:pt x="1889379" y="18288"/>
                        </a:cubicBezTo>
                        <a:cubicBezTo>
                          <a:pt x="1616942" y="19531"/>
                          <a:pt x="1456938" y="28545"/>
                          <a:pt x="1335595" y="18288"/>
                        </a:cubicBezTo>
                        <a:cubicBezTo>
                          <a:pt x="1214252" y="8031"/>
                          <a:pt x="876335" y="26295"/>
                          <a:pt x="684085" y="18288"/>
                        </a:cubicBezTo>
                        <a:cubicBezTo>
                          <a:pt x="491835" y="10282"/>
                          <a:pt x="213058" y="3432"/>
                          <a:pt x="0" y="18288"/>
                        </a:cubicBezTo>
                        <a:cubicBezTo>
                          <a:pt x="843" y="9577"/>
                          <a:pt x="371" y="69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55463" y="2832763"/>
            <a:ext cx="4417314" cy="3672144"/>
          </a:xfrm>
        </p:spPr>
        <p:txBody>
          <a:bodyPr>
            <a:normAutofit fontScale="92500" lnSpcReduction="20000"/>
          </a:bodyPr>
          <a:lstStyle/>
          <a:p>
            <a:pPr lvl="1">
              <a:defRPr/>
            </a:pPr>
            <a:r>
              <a:rPr lang="en-US" sz="1900" dirty="0"/>
              <a:t>Text-to-speech</a:t>
            </a:r>
          </a:p>
          <a:p>
            <a:pPr lvl="1">
              <a:defRPr/>
            </a:pPr>
            <a:r>
              <a:rPr lang="en-US" sz="1900" dirty="0"/>
              <a:t>Speech-to-text to detect voice commands</a:t>
            </a:r>
          </a:p>
          <a:p>
            <a:pPr lvl="1">
              <a:buFont typeface="Arial" pitchFamily="34" charset="0"/>
              <a:buChar char="•"/>
              <a:defRPr/>
            </a:pPr>
            <a:r>
              <a:rPr lang="en-US" sz="1900" dirty="0"/>
              <a:t>Machine translation</a:t>
            </a:r>
          </a:p>
          <a:p>
            <a:pPr lvl="1">
              <a:buFont typeface="Arial" pitchFamily="34" charset="0"/>
              <a:buChar char="•"/>
              <a:defRPr/>
            </a:pPr>
            <a:r>
              <a:rPr lang="en-US" sz="1900" dirty="0"/>
              <a:t>Text generation (Q/A systems)</a:t>
            </a:r>
          </a:p>
          <a:p>
            <a:pPr marL="0" indent="0">
              <a:buNone/>
              <a:defRPr/>
            </a:pPr>
            <a:endParaRPr lang="en-US" sz="1900" dirty="0"/>
          </a:p>
          <a:p>
            <a:pPr marL="0" indent="0">
              <a:buNone/>
              <a:defRPr/>
            </a:pPr>
            <a:r>
              <a:rPr lang="en-US" sz="1900" b="1" dirty="0"/>
              <a:t>All these technologies can operate now with close to or even superhuman performance.</a:t>
            </a:r>
          </a:p>
          <a:p>
            <a:pPr marL="0" indent="0">
              <a:buNone/>
              <a:defRPr/>
            </a:pPr>
            <a:endParaRPr lang="en-US" sz="1900" dirty="0"/>
          </a:p>
          <a:p>
            <a:pPr marL="0" indent="0">
              <a:buNone/>
              <a:defRPr/>
            </a:pPr>
            <a:endParaRPr lang="en-US" sz="1900" dirty="0"/>
          </a:p>
          <a:p>
            <a:pPr marL="0" indent="0">
              <a:buNone/>
              <a:defRPr/>
            </a:pPr>
            <a:r>
              <a:rPr lang="en-US" sz="1900" b="1" dirty="0"/>
              <a:t>Humans use language to reason. Does that mean AI that can create good language can reason?</a:t>
            </a:r>
          </a:p>
          <a:p>
            <a:pPr marL="0" indent="0">
              <a:buNone/>
              <a:defRPr/>
            </a:pPr>
            <a:r>
              <a:rPr lang="en-US" sz="1900" b="1" dirty="0"/>
              <a:t>Language understanding is still elusive!</a:t>
            </a:r>
          </a:p>
        </p:txBody>
      </p:sp>
      <p:pic>
        <p:nvPicPr>
          <p:cNvPr id="2062" name="Picture 14" descr="A Linguistic Lens on Artificial Intelligence | Inside Science">
            <a:extLst>
              <a:ext uri="{FF2B5EF4-FFF2-40B4-BE49-F238E27FC236}">
                <a16:creationId xmlns:a16="http://schemas.microsoft.com/office/drawing/2014/main" id="{8C3E50C8-9B47-FA13-B971-6A7B8E3C3F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46755" y="2749368"/>
            <a:ext cx="1924865" cy="1135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32C85B-2B61-F6E2-0C36-02760339F3EF}"/>
              </a:ext>
            </a:extLst>
          </p:cNvPr>
          <p:cNvPicPr>
            <a:picLocks noChangeAspect="1"/>
          </p:cNvPicPr>
          <p:nvPr/>
        </p:nvPicPr>
        <p:blipFill>
          <a:blip r:embed="rId5"/>
          <a:stretch>
            <a:fillRect/>
          </a:stretch>
        </p:blipFill>
        <p:spPr>
          <a:xfrm>
            <a:off x="4798994" y="4343400"/>
            <a:ext cx="4134589" cy="2325707"/>
          </a:xfrm>
          <a:prstGeom prst="rect">
            <a:avLst/>
          </a:prstGeom>
        </p:spPr>
      </p:pic>
      <p:sp>
        <p:nvSpPr>
          <p:cNvPr id="10" name="AutoShape 12" descr="Sony LF-S50G Wireless Speaker (Black) LFS50G/B B&amp;H Photo Video">
            <a:extLst>
              <a:ext uri="{FF2B5EF4-FFF2-40B4-BE49-F238E27FC236}">
                <a16:creationId xmlns:a16="http://schemas.microsoft.com/office/drawing/2014/main" id="{E9313F88-950A-0CDE-92B5-7BA2CEA9EFE8}"/>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8" name="Picture 20" descr="Chat Gpt Login">
            <a:extLst>
              <a:ext uri="{FF2B5EF4-FFF2-40B4-BE49-F238E27FC236}">
                <a16:creationId xmlns:a16="http://schemas.microsoft.com/office/drawing/2014/main" id="{26F203F0-2D3F-5488-9A14-F21B691497B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184" y="2749368"/>
            <a:ext cx="1933614" cy="1060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0010" name="Rectangle 170009">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9987" name="Picture 3"/>
          <p:cNvPicPr>
            <a:picLocks noChangeAspect="1" noChangeArrowheads="1"/>
          </p:cNvPicPr>
          <p:nvPr/>
        </p:nvPicPr>
        <p:blipFill rotWithShape="1">
          <a:blip r:embed="rId3" cstate="print"/>
          <a:srcRect l="13270" r="13273" b="1"/>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p:spPr>
      </p:pic>
      <p:pic>
        <p:nvPicPr>
          <p:cNvPr id="1028" name="Picture 4" descr="Boston Dynamics partners with Otto Motors to coordinate Mobile Robots ...">
            <a:extLst>
              <a:ext uri="{FF2B5EF4-FFF2-40B4-BE49-F238E27FC236}">
                <a16:creationId xmlns:a16="http://schemas.microsoft.com/office/drawing/2014/main" id="{808B7C8C-7D2C-63C5-CCA5-EADA61E1E73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41" t="2754" r="3708" b="6871"/>
          <a:stretch/>
        </p:blipFill>
        <p:spPr bwMode="auto">
          <a:xfrm>
            <a:off x="5536267" y="3456433"/>
            <a:ext cx="3607733"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169986" name="Picture 2"/>
          <p:cNvPicPr>
            <a:picLocks noChangeAspect="1" noChangeArrowheads="1"/>
          </p:cNvPicPr>
          <p:nvPr/>
        </p:nvPicPr>
        <p:blipFill rotWithShape="1">
          <a:blip r:embed="rId5" cstate="print"/>
          <a:srcRect l="10877" r="16633"/>
          <a:stretch/>
        </p:blipFill>
        <p:spPr bwMode="auto">
          <a:xfrm>
            <a:off x="2392071"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useBgFill="1">
        <p:nvSpPr>
          <p:cNvPr id="170012" name="Freeform: Shape 170011">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9361"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0014" name="Freeform: Shape 170013">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2502"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78" name="Title 1"/>
          <p:cNvSpPr>
            <a:spLocks noGrp="1"/>
          </p:cNvSpPr>
          <p:nvPr>
            <p:ph type="title"/>
          </p:nvPr>
        </p:nvSpPr>
        <p:spPr>
          <a:xfrm>
            <a:off x="336042" y="685800"/>
            <a:ext cx="2105406" cy="1325563"/>
          </a:xfrm>
        </p:spPr>
        <p:txBody>
          <a:bodyPr>
            <a:normAutofit/>
          </a:bodyPr>
          <a:lstStyle/>
          <a:p>
            <a:r>
              <a:rPr lang="en-US" sz="2400"/>
              <a:t>Robotics</a:t>
            </a:r>
          </a:p>
        </p:txBody>
      </p:sp>
      <p:sp>
        <p:nvSpPr>
          <p:cNvPr id="170016" name="Rectangle 170015">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018" name="Rectangle 170017">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089941"/>
            <a:ext cx="21259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400"/>
              <a:t>Mars rovers</a:t>
            </a:r>
          </a:p>
          <a:p>
            <a:pPr>
              <a:buFontTx/>
              <a:buChar char="•"/>
            </a:pPr>
            <a:r>
              <a:rPr lang="en-US" sz="1400"/>
              <a:t>Autonomous vehicles</a:t>
            </a:r>
          </a:p>
          <a:p>
            <a:pPr lvl="1"/>
            <a:r>
              <a:rPr lang="en-US" sz="1400">
                <a:hlinkClick r:id="rId6"/>
              </a:rPr>
              <a:t>DARPA Grand Challenge</a:t>
            </a:r>
            <a:endParaRPr lang="en-US" sz="1400"/>
          </a:p>
          <a:p>
            <a:pPr lvl="1"/>
            <a:r>
              <a:rPr lang="en-US" sz="1400"/>
              <a:t>Google self-driving cars</a:t>
            </a:r>
          </a:p>
          <a:p>
            <a:pPr>
              <a:buFontTx/>
              <a:buChar char="•"/>
            </a:pPr>
            <a:r>
              <a:rPr lang="en-US" sz="1400">
                <a:hlinkClick r:id="rId7"/>
              </a:rPr>
              <a:t>Autonomous helicopters</a:t>
            </a:r>
            <a:r>
              <a:rPr lang="en-US" sz="1400"/>
              <a:t> and drones</a:t>
            </a:r>
          </a:p>
          <a:p>
            <a:pPr>
              <a:buFontTx/>
              <a:buChar char="•"/>
            </a:pPr>
            <a:r>
              <a:rPr lang="en-US" sz="1400"/>
              <a:t>Robot soccer</a:t>
            </a:r>
          </a:p>
          <a:p>
            <a:pPr lvl="1"/>
            <a:r>
              <a:rPr lang="en-US" sz="1400">
                <a:hlinkClick r:id="rId8"/>
              </a:rPr>
              <a:t>RoboCup</a:t>
            </a:r>
            <a:endParaRPr lang="en-US" sz="1400"/>
          </a:p>
          <a:p>
            <a:pPr>
              <a:buFontTx/>
              <a:buChar char="•"/>
            </a:pPr>
            <a:r>
              <a:rPr lang="en-US" sz="1400"/>
              <a:t>Personal robotics</a:t>
            </a:r>
          </a:p>
          <a:p>
            <a:pPr lvl="1"/>
            <a:r>
              <a:rPr lang="en-US" sz="1400"/>
              <a:t>Humanoid robots</a:t>
            </a:r>
          </a:p>
          <a:p>
            <a:pPr lvl="1"/>
            <a:r>
              <a:rPr lang="en-US" sz="1400">
                <a:hlinkClick r:id="rId9"/>
              </a:rPr>
              <a:t>Robotic pets</a:t>
            </a:r>
            <a:endParaRPr lang="en-US" sz="1400"/>
          </a:p>
          <a:p>
            <a:pPr lvl="1"/>
            <a:r>
              <a:rPr lang="en-US" sz="1400"/>
              <a:t>Personal assistants?</a:t>
            </a:r>
          </a:p>
        </p:txBody>
      </p:sp>
      <p:pic>
        <p:nvPicPr>
          <p:cNvPr id="169988" name="Picture 4"/>
          <p:cNvPicPr>
            <a:picLocks noChangeAspect="1" noChangeArrowheads="1"/>
          </p:cNvPicPr>
          <p:nvPr/>
        </p:nvPicPr>
        <p:blipFill rotWithShape="1">
          <a:blip r:embed="rId10" cstate="print"/>
          <a:srcRect l="42051" t="388" r="-108" b="-386"/>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06" name="Title 1"/>
          <p:cNvSpPr>
            <a:spLocks noGrp="1"/>
          </p:cNvSpPr>
          <p:nvPr>
            <p:ph type="title"/>
          </p:nvPr>
        </p:nvSpPr>
        <p:spPr>
          <a:xfrm>
            <a:off x="647739" y="4345586"/>
            <a:ext cx="5174213" cy="493776"/>
          </a:xfrm>
        </p:spPr>
        <p:txBody>
          <a:bodyPr anchor="t">
            <a:normAutofit fontScale="90000"/>
          </a:bodyPr>
          <a:lstStyle/>
          <a:p>
            <a:r>
              <a:rPr lang="en-US" sz="3000" dirty="0"/>
              <a:t>Question Answering: IBM Watson</a:t>
            </a:r>
          </a:p>
        </p:txBody>
      </p:sp>
      <p:pic>
        <p:nvPicPr>
          <p:cNvPr id="6" name="Picture 2">
            <a:hlinkClick r:id="rId3"/>
          </p:cNvPr>
          <p:cNvPicPr>
            <a:picLocks noChangeAspect="1" noChangeArrowheads="1"/>
          </p:cNvPicPr>
          <p:nvPr/>
        </p:nvPicPr>
        <p:blipFill rotWithShape="1">
          <a:blip r:embed="rId4" cstate="print"/>
          <a:srcRect t="11274" b="11344"/>
          <a:stretch/>
        </p:blipFill>
        <p:spPr bwMode="auto">
          <a:xfrm>
            <a:off x="20" y="12"/>
            <a:ext cx="9141598" cy="4226709"/>
          </a:xfrm>
          <a:prstGeom prst="rect">
            <a:avLst/>
          </a:prstGeom>
          <a:noFill/>
        </p:spPr>
      </p:pic>
      <p:sp>
        <p:nvSpPr>
          <p:cNvPr id="21507" name="Content Placeholder 2"/>
          <p:cNvSpPr>
            <a:spLocks noGrp="1"/>
          </p:cNvSpPr>
          <p:nvPr>
            <p:ph idx="1"/>
          </p:nvPr>
        </p:nvSpPr>
        <p:spPr>
          <a:xfrm>
            <a:off x="4154782" y="4953000"/>
            <a:ext cx="3374136" cy="1618488"/>
          </a:xfrm>
        </p:spPr>
        <p:txBody>
          <a:bodyPr>
            <a:normAutofit/>
          </a:bodyPr>
          <a:lstStyle/>
          <a:p>
            <a:pPr>
              <a:buFontTx/>
              <a:buChar char="•"/>
            </a:pPr>
            <a:r>
              <a:rPr lang="en-US" sz="1300" dirty="0">
                <a:hlinkClick r:id="rId5"/>
              </a:rPr>
              <a:t>http://www.research.ibm.com/deepqa/</a:t>
            </a:r>
            <a:endParaRPr lang="en-US" sz="1300" dirty="0"/>
          </a:p>
          <a:p>
            <a:pPr>
              <a:buFontTx/>
              <a:buChar char="•"/>
            </a:pPr>
            <a:r>
              <a:rPr lang="en-US" sz="1300" dirty="0">
                <a:hlinkClick r:id="rId6"/>
              </a:rPr>
              <a:t>NY Times article</a:t>
            </a:r>
            <a:endParaRPr lang="en-US" sz="1300" dirty="0"/>
          </a:p>
          <a:p>
            <a:pPr>
              <a:buFontTx/>
              <a:buChar char="•"/>
            </a:pPr>
            <a:r>
              <a:rPr lang="en-US" sz="1300" dirty="0">
                <a:hlinkClick r:id="rId7"/>
              </a:rPr>
              <a:t>Trivia demo</a:t>
            </a:r>
            <a:endParaRPr lang="en-US" sz="1300" dirty="0"/>
          </a:p>
          <a:p>
            <a:pPr>
              <a:buFontTx/>
              <a:buChar char="•"/>
            </a:pPr>
            <a:r>
              <a:rPr lang="en-US" sz="1300" dirty="0">
                <a:hlinkClick r:id="rId8"/>
              </a:rPr>
              <a:t>YouTube video</a:t>
            </a:r>
            <a:endParaRPr lang="en-US" sz="1300" dirty="0"/>
          </a:p>
          <a:p>
            <a:pPr>
              <a:buFontTx/>
              <a:buChar char="•"/>
            </a:pPr>
            <a:r>
              <a:rPr lang="en-US" sz="1300" dirty="0">
                <a:hlinkClick r:id="rId9"/>
              </a:rPr>
              <a:t>IBM Watson wins on Jeopardy</a:t>
            </a:r>
            <a:r>
              <a:rPr lang="en-US" sz="1300" dirty="0"/>
              <a:t> (February 2011)</a:t>
            </a:r>
          </a:p>
        </p:txBody>
      </p:sp>
      <p:grpSp>
        <p:nvGrpSpPr>
          <p:cNvPr id="74" name="Group 73">
            <a:extLst>
              <a:ext uri="{FF2B5EF4-FFF2-40B4-BE49-F238E27FC236}">
                <a16:creationId xmlns:a16="http://schemas.microsoft.com/office/drawing/2014/main" id="{D4469D90-62FA-49B2-981E-5305361D5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76779" y="4592474"/>
            <a:ext cx="846287" cy="847206"/>
            <a:chOff x="8183879" y="1000124"/>
            <a:chExt cx="1562267" cy="1172973"/>
          </a:xfrm>
        </p:grpSpPr>
        <p:sp>
          <p:nvSpPr>
            <p:cNvPr id="75" name="Freeform 5">
              <a:extLst>
                <a:ext uri="{FF2B5EF4-FFF2-40B4-BE49-F238E27FC236}">
                  <a16:creationId xmlns:a16="http://schemas.microsoft.com/office/drawing/2014/main" id="{281E6897-9689-4C48-ADC3-9F41AAE3A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6" name="Freeform 5">
              <a:extLst>
                <a:ext uri="{FF2B5EF4-FFF2-40B4-BE49-F238E27FC236}">
                  <a16:creationId xmlns:a16="http://schemas.microsoft.com/office/drawing/2014/main" id="{404E145C-C4EA-4DED-B029-22B811FCE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1130DA27-235E-9DFA-04EF-48F39E1B1F52}"/>
              </a:ext>
            </a:extLst>
          </p:cNvPr>
          <p:cNvSpPr txBox="1"/>
          <p:nvPr/>
        </p:nvSpPr>
        <p:spPr>
          <a:xfrm>
            <a:off x="726948" y="4953000"/>
            <a:ext cx="25158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Listens to spoken language.</a:t>
            </a:r>
          </a:p>
          <a:p>
            <a:pPr marL="285750" indent="-285750">
              <a:buFont typeface="Arial" panose="020B0604020202020204" pitchFamily="34" charset="0"/>
              <a:buChar char="•"/>
            </a:pPr>
            <a:r>
              <a:rPr lang="en-US" sz="1600" dirty="0"/>
              <a:t>Speaks.</a:t>
            </a:r>
          </a:p>
          <a:p>
            <a:pPr marL="285750" indent="-285750">
              <a:buFont typeface="Arial" panose="020B0604020202020204" pitchFamily="34" charset="0"/>
              <a:buChar char="•"/>
            </a:pPr>
            <a:r>
              <a:rPr lang="en-US" sz="1600" b="1" dirty="0"/>
              <a:t>Finds questions to factual answers</a:t>
            </a:r>
            <a:r>
              <a:rPr lang="en-US" sz="1600"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8439" name="Rectangle 1843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34" name="Rectangle 2"/>
          <p:cNvSpPr>
            <a:spLocks noGrp="1" noChangeArrowheads="1"/>
          </p:cNvSpPr>
          <p:nvPr>
            <p:ph type="title"/>
          </p:nvPr>
        </p:nvSpPr>
        <p:spPr>
          <a:xfrm>
            <a:off x="429369" y="238539"/>
            <a:ext cx="8263890" cy="1434415"/>
          </a:xfrm>
        </p:spPr>
        <p:txBody>
          <a:bodyPr anchor="b">
            <a:normAutofit/>
          </a:bodyPr>
          <a:lstStyle/>
          <a:p>
            <a:r>
              <a:rPr lang="en-US" sz="4700" dirty="0"/>
              <a:t>Math, Games and Puzzles</a:t>
            </a:r>
          </a:p>
        </p:txBody>
      </p:sp>
      <p:sp>
        <p:nvSpPr>
          <p:cNvPr id="1844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 name="connsiteX0" fmla="*/ 0 w 8229600"/>
              <a:gd name="connsiteY0" fmla="*/ 0 h 18288"/>
              <a:gd name="connsiteX1" fmla="*/ 521208 w 8229600"/>
              <a:gd name="connsiteY1" fmla="*/ 0 h 18288"/>
              <a:gd name="connsiteX2" fmla="*/ 960120 w 8229600"/>
              <a:gd name="connsiteY2" fmla="*/ 0 h 18288"/>
              <a:gd name="connsiteX3" fmla="*/ 1481328 w 8229600"/>
              <a:gd name="connsiteY3" fmla="*/ 0 h 18288"/>
              <a:gd name="connsiteX4" fmla="*/ 2167128 w 8229600"/>
              <a:gd name="connsiteY4" fmla="*/ 0 h 18288"/>
              <a:gd name="connsiteX5" fmla="*/ 2935224 w 8229600"/>
              <a:gd name="connsiteY5" fmla="*/ 0 h 18288"/>
              <a:gd name="connsiteX6" fmla="*/ 3785616 w 8229600"/>
              <a:gd name="connsiteY6" fmla="*/ 0 h 18288"/>
              <a:gd name="connsiteX7" fmla="*/ 4636008 w 8229600"/>
              <a:gd name="connsiteY7" fmla="*/ 0 h 18288"/>
              <a:gd name="connsiteX8" fmla="*/ 5239512 w 8229600"/>
              <a:gd name="connsiteY8" fmla="*/ 0 h 18288"/>
              <a:gd name="connsiteX9" fmla="*/ 6007608 w 8229600"/>
              <a:gd name="connsiteY9" fmla="*/ 0 h 18288"/>
              <a:gd name="connsiteX10" fmla="*/ 6693408 w 8229600"/>
              <a:gd name="connsiteY10" fmla="*/ 0 h 18288"/>
              <a:gd name="connsiteX11" fmla="*/ 7296912 w 8229600"/>
              <a:gd name="connsiteY11" fmla="*/ 0 h 18288"/>
              <a:gd name="connsiteX12" fmla="*/ 8229600 w 8229600"/>
              <a:gd name="connsiteY12" fmla="*/ 0 h 18288"/>
              <a:gd name="connsiteX13" fmla="*/ 8229600 w 8229600"/>
              <a:gd name="connsiteY13" fmla="*/ 18288 h 18288"/>
              <a:gd name="connsiteX14" fmla="*/ 7626096 w 8229600"/>
              <a:gd name="connsiteY14" fmla="*/ 18288 h 18288"/>
              <a:gd name="connsiteX15" fmla="*/ 7022592 w 8229600"/>
              <a:gd name="connsiteY15" fmla="*/ 18288 h 18288"/>
              <a:gd name="connsiteX16" fmla="*/ 6172200 w 8229600"/>
              <a:gd name="connsiteY16" fmla="*/ 18288 h 18288"/>
              <a:gd name="connsiteX17" fmla="*/ 5650992 w 8229600"/>
              <a:gd name="connsiteY17" fmla="*/ 18288 h 18288"/>
              <a:gd name="connsiteX18" fmla="*/ 4882896 w 8229600"/>
              <a:gd name="connsiteY18" fmla="*/ 18288 h 18288"/>
              <a:gd name="connsiteX19" fmla="*/ 4443984 w 8229600"/>
              <a:gd name="connsiteY19" fmla="*/ 18288 h 18288"/>
              <a:gd name="connsiteX20" fmla="*/ 3758184 w 8229600"/>
              <a:gd name="connsiteY20" fmla="*/ 18288 h 18288"/>
              <a:gd name="connsiteX21" fmla="*/ 3236976 w 8229600"/>
              <a:gd name="connsiteY21" fmla="*/ 18288 h 18288"/>
              <a:gd name="connsiteX22" fmla="*/ 2386584 w 8229600"/>
              <a:gd name="connsiteY22" fmla="*/ 18288 h 18288"/>
              <a:gd name="connsiteX23" fmla="*/ 1947672 w 8229600"/>
              <a:gd name="connsiteY23" fmla="*/ 18288 h 18288"/>
              <a:gd name="connsiteX24" fmla="*/ 1261872 w 8229600"/>
              <a:gd name="connsiteY24" fmla="*/ 18288 h 18288"/>
              <a:gd name="connsiteX25" fmla="*/ 822960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15278" y="6969"/>
                  <a:pt x="340572" y="21894"/>
                  <a:pt x="521208" y="0"/>
                </a:cubicBezTo>
                <a:cubicBezTo>
                  <a:pt x="745939" y="29643"/>
                  <a:pt x="1127486" y="-40512"/>
                  <a:pt x="1371600" y="0"/>
                </a:cubicBezTo>
                <a:cubicBezTo>
                  <a:pt x="1567490" y="28416"/>
                  <a:pt x="1945702" y="13075"/>
                  <a:pt x="2221992" y="0"/>
                </a:cubicBezTo>
                <a:cubicBezTo>
                  <a:pt x="2446218" y="-17340"/>
                  <a:pt x="2853686" y="-7924"/>
                  <a:pt x="3072384" y="0"/>
                </a:cubicBezTo>
                <a:cubicBezTo>
                  <a:pt x="3286960" y="20656"/>
                  <a:pt x="3324417" y="20174"/>
                  <a:pt x="3511296" y="0"/>
                </a:cubicBezTo>
                <a:cubicBezTo>
                  <a:pt x="3710690" y="-39182"/>
                  <a:pt x="3945457" y="-64074"/>
                  <a:pt x="4114800" y="0"/>
                </a:cubicBezTo>
                <a:cubicBezTo>
                  <a:pt x="4336079" y="28138"/>
                  <a:pt x="4420759" y="12117"/>
                  <a:pt x="4553712" y="0"/>
                </a:cubicBezTo>
                <a:cubicBezTo>
                  <a:pt x="4688252" y="-2224"/>
                  <a:pt x="5047430" y="19664"/>
                  <a:pt x="5239512" y="0"/>
                </a:cubicBezTo>
                <a:cubicBezTo>
                  <a:pt x="5424392" y="-49610"/>
                  <a:pt x="5708717" y="13540"/>
                  <a:pt x="5843016" y="0"/>
                </a:cubicBezTo>
                <a:cubicBezTo>
                  <a:pt x="6005788" y="32949"/>
                  <a:pt x="6198255" y="37080"/>
                  <a:pt x="6611112" y="0"/>
                </a:cubicBezTo>
                <a:cubicBezTo>
                  <a:pt x="6954152" y="635"/>
                  <a:pt x="7244390" y="18057"/>
                  <a:pt x="7461504" y="0"/>
                </a:cubicBezTo>
                <a:cubicBezTo>
                  <a:pt x="7693790" y="9882"/>
                  <a:pt x="7984486" y="17646"/>
                  <a:pt x="8229600" y="0"/>
                </a:cubicBezTo>
                <a:cubicBezTo>
                  <a:pt x="8228428" y="6016"/>
                  <a:pt x="8229853" y="9684"/>
                  <a:pt x="8229600" y="18288"/>
                </a:cubicBezTo>
                <a:cubicBezTo>
                  <a:pt x="7945777" y="19945"/>
                  <a:pt x="7812308" y="-8511"/>
                  <a:pt x="7461504" y="18288"/>
                </a:cubicBezTo>
                <a:cubicBezTo>
                  <a:pt x="7129391" y="53185"/>
                  <a:pt x="7087333" y="41906"/>
                  <a:pt x="6940296" y="18288"/>
                </a:cubicBezTo>
                <a:cubicBezTo>
                  <a:pt x="6810862" y="-23020"/>
                  <a:pt x="6701312" y="19361"/>
                  <a:pt x="6419088" y="18288"/>
                </a:cubicBezTo>
                <a:cubicBezTo>
                  <a:pt x="6152777" y="18855"/>
                  <a:pt x="5868611" y="48802"/>
                  <a:pt x="5650992" y="18288"/>
                </a:cubicBezTo>
                <a:cubicBezTo>
                  <a:pt x="5439747" y="15250"/>
                  <a:pt x="5334901" y="-1044"/>
                  <a:pt x="5129784" y="18288"/>
                </a:cubicBezTo>
                <a:cubicBezTo>
                  <a:pt x="4955906" y="40458"/>
                  <a:pt x="4793216" y="33888"/>
                  <a:pt x="4690872" y="18288"/>
                </a:cubicBezTo>
                <a:cubicBezTo>
                  <a:pt x="4552374" y="31087"/>
                  <a:pt x="4318742" y="6248"/>
                  <a:pt x="4087368" y="18288"/>
                </a:cubicBezTo>
                <a:cubicBezTo>
                  <a:pt x="3849418" y="32625"/>
                  <a:pt x="3751577" y="29688"/>
                  <a:pt x="3401568" y="18288"/>
                </a:cubicBezTo>
                <a:cubicBezTo>
                  <a:pt x="3067953" y="20409"/>
                  <a:pt x="3012425" y="26879"/>
                  <a:pt x="2798064" y="18288"/>
                </a:cubicBezTo>
                <a:cubicBezTo>
                  <a:pt x="2565154" y="16520"/>
                  <a:pt x="2426719" y="-31794"/>
                  <a:pt x="2276856" y="18288"/>
                </a:cubicBezTo>
                <a:cubicBezTo>
                  <a:pt x="2090980" y="4382"/>
                  <a:pt x="1702030" y="-8180"/>
                  <a:pt x="1426464" y="18288"/>
                </a:cubicBezTo>
                <a:cubicBezTo>
                  <a:pt x="1104481" y="69643"/>
                  <a:pt x="985013" y="-7690"/>
                  <a:pt x="740664" y="18288"/>
                </a:cubicBezTo>
                <a:cubicBezTo>
                  <a:pt x="507391" y="41643"/>
                  <a:pt x="191740" y="-11654"/>
                  <a:pt x="0" y="18288"/>
                </a:cubicBezTo>
                <a:cubicBezTo>
                  <a:pt x="714" y="9707"/>
                  <a:pt x="1025" y="3120"/>
                  <a:pt x="0" y="0"/>
                </a:cubicBezTo>
                <a:close/>
              </a:path>
              <a:path w="8229600" h="18288" stroke="0" extrusionOk="0">
                <a:moveTo>
                  <a:pt x="0" y="0"/>
                </a:moveTo>
                <a:cubicBezTo>
                  <a:pt x="270709" y="-27213"/>
                  <a:pt x="397128" y="23656"/>
                  <a:pt x="521208" y="0"/>
                </a:cubicBezTo>
                <a:cubicBezTo>
                  <a:pt x="631319" y="-5947"/>
                  <a:pt x="842157" y="28261"/>
                  <a:pt x="960120" y="0"/>
                </a:cubicBezTo>
                <a:cubicBezTo>
                  <a:pt x="1077930" y="6549"/>
                  <a:pt x="1318669" y="-15893"/>
                  <a:pt x="1481328" y="0"/>
                </a:cubicBezTo>
                <a:cubicBezTo>
                  <a:pt x="1659104" y="-21090"/>
                  <a:pt x="1870243" y="69945"/>
                  <a:pt x="2167128" y="0"/>
                </a:cubicBezTo>
                <a:cubicBezTo>
                  <a:pt x="2460684" y="-5519"/>
                  <a:pt x="2753885" y="-62993"/>
                  <a:pt x="2935224" y="0"/>
                </a:cubicBezTo>
                <a:cubicBezTo>
                  <a:pt x="3115119" y="56580"/>
                  <a:pt x="3535280" y="40687"/>
                  <a:pt x="3785616" y="0"/>
                </a:cubicBezTo>
                <a:cubicBezTo>
                  <a:pt x="4057881" y="25645"/>
                  <a:pt x="4308335" y="-2666"/>
                  <a:pt x="4636008" y="0"/>
                </a:cubicBezTo>
                <a:cubicBezTo>
                  <a:pt x="4987152" y="19805"/>
                  <a:pt x="5025979" y="14149"/>
                  <a:pt x="5239512" y="0"/>
                </a:cubicBezTo>
                <a:cubicBezTo>
                  <a:pt x="5437586" y="211"/>
                  <a:pt x="5752721" y="5618"/>
                  <a:pt x="6007608" y="0"/>
                </a:cubicBezTo>
                <a:cubicBezTo>
                  <a:pt x="6280137" y="-5132"/>
                  <a:pt x="6386079" y="-21510"/>
                  <a:pt x="6693408" y="0"/>
                </a:cubicBezTo>
                <a:cubicBezTo>
                  <a:pt x="6986580" y="4991"/>
                  <a:pt x="7015252" y="-18088"/>
                  <a:pt x="7296912" y="0"/>
                </a:cubicBezTo>
                <a:cubicBezTo>
                  <a:pt x="7569796" y="10390"/>
                  <a:pt x="7895472" y="71473"/>
                  <a:pt x="8229600" y="0"/>
                </a:cubicBezTo>
                <a:cubicBezTo>
                  <a:pt x="8230227" y="7450"/>
                  <a:pt x="8228885" y="11999"/>
                  <a:pt x="8229600" y="18288"/>
                </a:cubicBezTo>
                <a:cubicBezTo>
                  <a:pt x="8094333" y="-5252"/>
                  <a:pt x="7850928" y="37448"/>
                  <a:pt x="7626096" y="18288"/>
                </a:cubicBezTo>
                <a:cubicBezTo>
                  <a:pt x="7448378" y="-569"/>
                  <a:pt x="7315174" y="-1844"/>
                  <a:pt x="7022592" y="18288"/>
                </a:cubicBezTo>
                <a:cubicBezTo>
                  <a:pt x="6686163" y="50499"/>
                  <a:pt x="6352629" y="23510"/>
                  <a:pt x="6172200" y="18288"/>
                </a:cubicBezTo>
                <a:cubicBezTo>
                  <a:pt x="6015590" y="42345"/>
                  <a:pt x="5770309" y="21278"/>
                  <a:pt x="5650992" y="18288"/>
                </a:cubicBezTo>
                <a:cubicBezTo>
                  <a:pt x="5483975" y="12092"/>
                  <a:pt x="5165324" y="68948"/>
                  <a:pt x="4882896" y="18288"/>
                </a:cubicBezTo>
                <a:cubicBezTo>
                  <a:pt x="4568934" y="7053"/>
                  <a:pt x="4556334" y="27676"/>
                  <a:pt x="4443984" y="18288"/>
                </a:cubicBezTo>
                <a:cubicBezTo>
                  <a:pt x="4320775" y="10576"/>
                  <a:pt x="4034988" y="-3490"/>
                  <a:pt x="3758184" y="18288"/>
                </a:cubicBezTo>
                <a:cubicBezTo>
                  <a:pt x="3445155" y="-998"/>
                  <a:pt x="3367892" y="13824"/>
                  <a:pt x="3236976" y="18288"/>
                </a:cubicBezTo>
                <a:cubicBezTo>
                  <a:pt x="3093796" y="26408"/>
                  <a:pt x="2635824" y="24132"/>
                  <a:pt x="2386584" y="18288"/>
                </a:cubicBezTo>
                <a:cubicBezTo>
                  <a:pt x="2139815" y="-3297"/>
                  <a:pt x="2105958" y="25945"/>
                  <a:pt x="1947672" y="18288"/>
                </a:cubicBezTo>
                <a:cubicBezTo>
                  <a:pt x="1801011" y="-19911"/>
                  <a:pt x="1533636" y="14646"/>
                  <a:pt x="1261872" y="18288"/>
                </a:cubicBezTo>
                <a:cubicBezTo>
                  <a:pt x="989528" y="32227"/>
                  <a:pt x="1025848" y="14685"/>
                  <a:pt x="822960" y="18288"/>
                </a:cubicBezTo>
                <a:cubicBezTo>
                  <a:pt x="653456" y="20956"/>
                  <a:pt x="304027" y="8001"/>
                  <a:pt x="0" y="18288"/>
                </a:cubicBezTo>
                <a:cubicBezTo>
                  <a:pt x="-27" y="11611"/>
                  <a:pt x="-1713" y="5475"/>
                  <a:pt x="0" y="0"/>
                </a:cubicBezTo>
                <a:close/>
              </a:path>
              <a:path w="8229600" h="18288" fill="none" stroke="0" extrusionOk="0">
                <a:moveTo>
                  <a:pt x="0" y="0"/>
                </a:moveTo>
                <a:cubicBezTo>
                  <a:pt x="205130" y="6064"/>
                  <a:pt x="324007" y="6684"/>
                  <a:pt x="521208" y="0"/>
                </a:cubicBezTo>
                <a:cubicBezTo>
                  <a:pt x="695888" y="-14632"/>
                  <a:pt x="1101879" y="6017"/>
                  <a:pt x="1371600" y="0"/>
                </a:cubicBezTo>
                <a:cubicBezTo>
                  <a:pt x="1622968" y="4691"/>
                  <a:pt x="1936552" y="-7433"/>
                  <a:pt x="2221992" y="0"/>
                </a:cubicBezTo>
                <a:cubicBezTo>
                  <a:pt x="2498663" y="51226"/>
                  <a:pt x="2885875" y="-8757"/>
                  <a:pt x="3072384" y="0"/>
                </a:cubicBezTo>
                <a:cubicBezTo>
                  <a:pt x="3288944" y="24235"/>
                  <a:pt x="3331110" y="5443"/>
                  <a:pt x="3511296" y="0"/>
                </a:cubicBezTo>
                <a:cubicBezTo>
                  <a:pt x="3687973" y="-19690"/>
                  <a:pt x="3901025" y="-20092"/>
                  <a:pt x="4114800" y="0"/>
                </a:cubicBezTo>
                <a:cubicBezTo>
                  <a:pt x="4336102" y="32988"/>
                  <a:pt x="4416982" y="-5831"/>
                  <a:pt x="4553712" y="0"/>
                </a:cubicBezTo>
                <a:cubicBezTo>
                  <a:pt x="4674310" y="-5056"/>
                  <a:pt x="5080160" y="-12181"/>
                  <a:pt x="5239512" y="0"/>
                </a:cubicBezTo>
                <a:cubicBezTo>
                  <a:pt x="5419031" y="-38513"/>
                  <a:pt x="5691629" y="2226"/>
                  <a:pt x="5843016" y="0"/>
                </a:cubicBezTo>
                <a:cubicBezTo>
                  <a:pt x="5978317" y="-40553"/>
                  <a:pt x="6314754" y="9782"/>
                  <a:pt x="6611112" y="0"/>
                </a:cubicBezTo>
                <a:cubicBezTo>
                  <a:pt x="6973004" y="-17646"/>
                  <a:pt x="7175490" y="18489"/>
                  <a:pt x="7461504" y="0"/>
                </a:cubicBezTo>
                <a:cubicBezTo>
                  <a:pt x="7746737" y="-34159"/>
                  <a:pt x="7962178" y="39853"/>
                  <a:pt x="8229600" y="0"/>
                </a:cubicBezTo>
                <a:cubicBezTo>
                  <a:pt x="8228796" y="5852"/>
                  <a:pt x="8229698" y="10429"/>
                  <a:pt x="8229600" y="18288"/>
                </a:cubicBezTo>
                <a:cubicBezTo>
                  <a:pt x="7944174" y="-29104"/>
                  <a:pt x="7795646" y="-34405"/>
                  <a:pt x="7461504" y="18288"/>
                </a:cubicBezTo>
                <a:cubicBezTo>
                  <a:pt x="7129776" y="51087"/>
                  <a:pt x="7082769" y="31446"/>
                  <a:pt x="6940296" y="18288"/>
                </a:cubicBezTo>
                <a:cubicBezTo>
                  <a:pt x="6799665" y="-15875"/>
                  <a:pt x="6652769" y="31783"/>
                  <a:pt x="6419088" y="18288"/>
                </a:cubicBezTo>
                <a:cubicBezTo>
                  <a:pt x="6143970" y="52275"/>
                  <a:pt x="5863165" y="-16531"/>
                  <a:pt x="5650992" y="18288"/>
                </a:cubicBezTo>
                <a:cubicBezTo>
                  <a:pt x="5419172" y="40606"/>
                  <a:pt x="5309448" y="-405"/>
                  <a:pt x="5129784" y="18288"/>
                </a:cubicBezTo>
                <a:cubicBezTo>
                  <a:pt x="4947928" y="26023"/>
                  <a:pt x="4795021" y="5860"/>
                  <a:pt x="4690872" y="18288"/>
                </a:cubicBezTo>
                <a:cubicBezTo>
                  <a:pt x="4564358" y="-9579"/>
                  <a:pt x="4295485" y="-25280"/>
                  <a:pt x="4087368" y="18288"/>
                </a:cubicBezTo>
                <a:cubicBezTo>
                  <a:pt x="3871704" y="40406"/>
                  <a:pt x="3732927" y="-10898"/>
                  <a:pt x="3401568" y="18288"/>
                </a:cubicBezTo>
                <a:cubicBezTo>
                  <a:pt x="3075889" y="19660"/>
                  <a:pt x="3025898" y="44400"/>
                  <a:pt x="2798064" y="18288"/>
                </a:cubicBezTo>
                <a:cubicBezTo>
                  <a:pt x="2581856" y="-20869"/>
                  <a:pt x="2428311" y="-4900"/>
                  <a:pt x="2276856" y="18288"/>
                </a:cubicBezTo>
                <a:cubicBezTo>
                  <a:pt x="2098246" y="53283"/>
                  <a:pt x="1737531" y="55959"/>
                  <a:pt x="1426464" y="18288"/>
                </a:cubicBezTo>
                <a:cubicBezTo>
                  <a:pt x="1104708" y="26489"/>
                  <a:pt x="1006595" y="15928"/>
                  <a:pt x="740664" y="18288"/>
                </a:cubicBezTo>
                <a:cubicBezTo>
                  <a:pt x="480378" y="33084"/>
                  <a:pt x="202592" y="-12357"/>
                  <a:pt x="0" y="18288"/>
                </a:cubicBezTo>
                <a:cubicBezTo>
                  <a:pt x="888" y="9601"/>
                  <a:pt x="860" y="4150"/>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63" name="Rectangle 3"/>
          <p:cNvSpPr>
            <a:spLocks noGrp="1" noChangeArrowheads="1"/>
          </p:cNvSpPr>
          <p:nvPr>
            <p:ph idx="1"/>
          </p:nvPr>
        </p:nvSpPr>
        <p:spPr>
          <a:xfrm>
            <a:off x="429369" y="2071316"/>
            <a:ext cx="5035164" cy="4119172"/>
          </a:xfrm>
        </p:spPr>
        <p:txBody>
          <a:bodyPr anchor="t">
            <a:normAutofit lnSpcReduction="10000"/>
          </a:bodyPr>
          <a:lstStyle/>
          <a:p>
            <a:pPr>
              <a:buFont typeface="Arial" pitchFamily="34" charset="0"/>
              <a:buChar char="•"/>
              <a:defRPr/>
            </a:pPr>
            <a:r>
              <a:rPr lang="en-US" sz="1300" dirty="0"/>
              <a:t>1996: A computer program written by researchers at Argonne National Laboratory </a:t>
            </a:r>
            <a:r>
              <a:rPr lang="en-US" sz="1300" b="1" dirty="0"/>
              <a:t>proved a mathematical conjecture </a:t>
            </a:r>
            <a:r>
              <a:rPr lang="en-US" sz="1300" dirty="0"/>
              <a:t>(Robbins conjecture) unsolved for decades </a:t>
            </a:r>
          </a:p>
          <a:p>
            <a:pPr lvl="1">
              <a:buFont typeface="Arial" pitchFamily="34" charset="0"/>
              <a:buChar char="•"/>
              <a:defRPr/>
            </a:pPr>
            <a:r>
              <a:rPr lang="en-US" sz="1300" dirty="0">
                <a:hlinkClick r:id="rId3"/>
              </a:rPr>
              <a:t>NY Times story</a:t>
            </a:r>
            <a:r>
              <a:rPr lang="en-US" sz="1300" dirty="0"/>
              <a:t>: “[The proof] would have been called creative if a human had thought of it”</a:t>
            </a:r>
          </a:p>
          <a:p>
            <a:pPr>
              <a:buFont typeface="Arial" pitchFamily="34" charset="0"/>
              <a:buChar char="•"/>
              <a:defRPr/>
            </a:pPr>
            <a:r>
              <a:rPr lang="en-US" sz="1300" dirty="0"/>
              <a:t>1996/97: IBM’s Deep Blue defeated the reigning world chess champion Garry Kasparov in 1997</a:t>
            </a:r>
          </a:p>
          <a:p>
            <a:pPr lvl="1">
              <a:buFont typeface="Arial" pitchFamily="34" charset="0"/>
              <a:buChar char="•"/>
              <a:defRPr/>
            </a:pPr>
            <a:r>
              <a:rPr lang="en-US" sz="1300" b="1" dirty="0"/>
              <a:t>1996: Kasparov Beats Deep Blue</a:t>
            </a:r>
            <a:br>
              <a:rPr lang="en-US" sz="1300" dirty="0"/>
            </a:br>
            <a:r>
              <a:rPr lang="en-US" sz="1300" dirty="0"/>
              <a:t>“I could feel --- I could smell --- a new kind </a:t>
            </a:r>
            <a:br>
              <a:rPr lang="en-US" sz="1300" dirty="0"/>
            </a:br>
            <a:r>
              <a:rPr lang="en-US" sz="1300" dirty="0"/>
              <a:t>of intelligence across the table.”</a:t>
            </a:r>
          </a:p>
          <a:p>
            <a:pPr lvl="1">
              <a:buFont typeface="Arial" pitchFamily="34" charset="0"/>
              <a:buChar char="•"/>
              <a:defRPr/>
            </a:pPr>
            <a:r>
              <a:rPr lang="en-US" sz="1300" b="1" dirty="0"/>
              <a:t>1997: Deep Blue Beats Kasparov</a:t>
            </a:r>
            <a:br>
              <a:rPr lang="en-US" sz="1300" dirty="0"/>
            </a:br>
            <a:r>
              <a:rPr lang="en-US" sz="1300" dirty="0"/>
              <a:t>“Deep Blue hasn't proven anything.”</a:t>
            </a:r>
          </a:p>
          <a:p>
            <a:pPr>
              <a:buFont typeface="Arial" pitchFamily="34" charset="0"/>
              <a:buChar char="•"/>
              <a:defRPr/>
            </a:pPr>
            <a:r>
              <a:rPr lang="en-US" sz="1300" dirty="0"/>
              <a:t>2007</a:t>
            </a:r>
            <a:r>
              <a:rPr lang="en-US" sz="1300" b="1" dirty="0"/>
              <a:t>: Checkers </a:t>
            </a:r>
            <a:r>
              <a:rPr lang="en-US" sz="1300" dirty="0"/>
              <a:t>was “solved” --- a computer system that never loses was developed. </a:t>
            </a:r>
            <a:r>
              <a:rPr lang="en-US" sz="1300" dirty="0">
                <a:hlinkClick r:id="rId4"/>
              </a:rPr>
              <a:t>Science article</a:t>
            </a:r>
            <a:endParaRPr lang="en-US" sz="1300" dirty="0"/>
          </a:p>
          <a:p>
            <a:pPr>
              <a:defRPr/>
            </a:pPr>
            <a:r>
              <a:rPr lang="en-US" sz="1300" dirty="0"/>
              <a:t>2017+: </a:t>
            </a:r>
            <a:r>
              <a:rPr lang="en-US" sz="1300" dirty="0" err="1"/>
              <a:t>AlphaZero</a:t>
            </a:r>
            <a:r>
              <a:rPr lang="en-US" sz="1300" dirty="0"/>
              <a:t> learns </a:t>
            </a:r>
            <a:r>
              <a:rPr lang="en-US" sz="1300" b="1" dirty="0"/>
              <a:t>chess, shogi and go </a:t>
            </a:r>
            <a:r>
              <a:rPr lang="en-US" sz="1300" dirty="0"/>
              <a:t>by playing itself. </a:t>
            </a:r>
            <a:r>
              <a:rPr lang="en-US" sz="1300" dirty="0">
                <a:hlinkClick r:id="rId5"/>
              </a:rPr>
              <a:t>Science article</a:t>
            </a:r>
            <a:endParaRPr lang="en-US" sz="1300" dirty="0"/>
          </a:p>
          <a:p>
            <a:pPr>
              <a:defRPr/>
            </a:pPr>
            <a:r>
              <a:rPr lang="en-US" sz="1300" dirty="0"/>
              <a:t>2019: </a:t>
            </a:r>
            <a:r>
              <a:rPr lang="en-US" sz="1300" dirty="0" err="1"/>
              <a:t>MuZero</a:t>
            </a:r>
            <a:r>
              <a:rPr lang="en-US" sz="1300" dirty="0"/>
              <a:t> learns to play </a:t>
            </a:r>
            <a:r>
              <a:rPr lang="en-US" sz="1300" b="1" dirty="0"/>
              <a:t>Atari computer games</a:t>
            </a:r>
            <a:r>
              <a:rPr lang="en-US" sz="1300" dirty="0"/>
              <a:t>.</a:t>
            </a:r>
          </a:p>
          <a:p>
            <a:pPr marL="0" indent="0">
              <a:buNone/>
              <a:defRPr/>
            </a:pPr>
            <a:endParaRPr lang="en-US" sz="1300" b="1" dirty="0"/>
          </a:p>
          <a:p>
            <a:pPr marL="0" indent="0">
              <a:buNone/>
              <a:defRPr/>
            </a:pPr>
            <a:r>
              <a:rPr lang="en-US" sz="1300" b="1" dirty="0"/>
              <a:t>AI exhibits superhuman performance on almost all games.</a:t>
            </a:r>
          </a:p>
        </p:txBody>
      </p:sp>
      <p:pic>
        <p:nvPicPr>
          <p:cNvPr id="1026" name="Picture 2" descr="AI Ruined Chess. Now, It's Making the Game Beautiful Again | WIRED">
            <a:extLst>
              <a:ext uri="{FF2B5EF4-FFF2-40B4-BE49-F238E27FC236}">
                <a16:creationId xmlns:a16="http://schemas.microsoft.com/office/drawing/2014/main" id="{6F2AE1F8-433B-4D1A-8589-E5E9B4789BC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688" r="17544" b="-1"/>
          <a:stretch/>
        </p:blipFill>
        <p:spPr bwMode="auto">
          <a:xfrm>
            <a:off x="5756743" y="2093976"/>
            <a:ext cx="2955798" cy="4096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7451" name="Rectangle 17444">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10" name="Title 1"/>
          <p:cNvSpPr>
            <a:spLocks noGrp="1"/>
          </p:cNvSpPr>
          <p:nvPr>
            <p:ph type="title"/>
          </p:nvPr>
        </p:nvSpPr>
        <p:spPr>
          <a:xfrm>
            <a:off x="628650" y="556995"/>
            <a:ext cx="7886700" cy="1133693"/>
          </a:xfrm>
        </p:spPr>
        <p:txBody>
          <a:bodyPr>
            <a:normAutofit/>
          </a:bodyPr>
          <a:lstStyle/>
          <a:p>
            <a:r>
              <a:rPr lang="en-US" sz="2500" dirty="0"/>
              <a:t>Logistics, Scheduling and Planning</a:t>
            </a:r>
          </a:p>
        </p:txBody>
      </p:sp>
      <p:graphicFrame>
        <p:nvGraphicFramePr>
          <p:cNvPr id="17452" name="Content Placeholder 2">
            <a:extLst>
              <a:ext uri="{FF2B5EF4-FFF2-40B4-BE49-F238E27FC236}">
                <a16:creationId xmlns:a16="http://schemas.microsoft.com/office/drawing/2014/main" id="{F6C1702F-52C4-1784-3FCE-7ACC85D60EE0}"/>
              </a:ext>
            </a:extLst>
          </p:cNvPr>
          <p:cNvGraphicFramePr/>
          <p:nvPr>
            <p:extLst>
              <p:ext uri="{D42A27DB-BD31-4B8C-83A1-F6EECF244321}">
                <p14:modId xmlns:p14="http://schemas.microsoft.com/office/powerpoint/2010/main" val="1829317207"/>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Title 1"/>
          <p:cNvSpPr>
            <a:spLocks noGrp="1"/>
          </p:cNvSpPr>
          <p:nvPr>
            <p:ph type="title"/>
          </p:nvPr>
        </p:nvSpPr>
        <p:spPr>
          <a:xfrm>
            <a:off x="515125" y="1153574"/>
            <a:ext cx="2400300" cy="4461163"/>
          </a:xfrm>
        </p:spPr>
        <p:txBody>
          <a:bodyPr>
            <a:normAutofit/>
          </a:bodyPr>
          <a:lstStyle/>
          <a:p>
            <a:r>
              <a:rPr lang="en-US">
                <a:solidFill>
                  <a:srgbClr val="FFFFFF"/>
                </a:solidFill>
              </a:rPr>
              <a:t>Information agents</a:t>
            </a:r>
          </a:p>
        </p:txBody>
      </p:sp>
      <p:sp>
        <p:nvSpPr>
          <p:cNvPr id="76" name="Arc 75">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3" y="2455481"/>
            <a:ext cx="3062575"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2531" name="Content Placeholder 2"/>
          <p:cNvSpPr>
            <a:spLocks noGrp="1"/>
          </p:cNvSpPr>
          <p:nvPr>
            <p:ph idx="1"/>
          </p:nvPr>
        </p:nvSpPr>
        <p:spPr>
          <a:xfrm>
            <a:off x="3335481" y="591346"/>
            <a:ext cx="5179868" cy="5585619"/>
          </a:xfrm>
        </p:spPr>
        <p:txBody>
          <a:bodyPr anchor="ctr">
            <a:normAutofit/>
          </a:bodyPr>
          <a:lstStyle/>
          <a:p>
            <a:pPr>
              <a:buFontTx/>
              <a:buChar char="•"/>
            </a:pPr>
            <a:r>
              <a:rPr lang="en-US" dirty="0"/>
              <a:t>Search engines</a:t>
            </a:r>
          </a:p>
          <a:p>
            <a:pPr>
              <a:buFontTx/>
              <a:buChar char="•"/>
            </a:pPr>
            <a:r>
              <a:rPr lang="en-US" dirty="0"/>
              <a:t>Chat Agents / Automated helpdesks</a:t>
            </a:r>
          </a:p>
          <a:p>
            <a:pPr>
              <a:buFontTx/>
              <a:buChar char="•"/>
            </a:pPr>
            <a:r>
              <a:rPr lang="en-US" dirty="0"/>
              <a:t>Recommendation systems</a:t>
            </a:r>
          </a:p>
          <a:p>
            <a:pPr>
              <a:buFontTx/>
              <a:buChar char="•"/>
            </a:pPr>
            <a:r>
              <a:rPr lang="en-US" dirty="0"/>
              <a:t>Spam filtering</a:t>
            </a:r>
          </a:p>
          <a:p>
            <a:pPr>
              <a:buFontTx/>
              <a:buChar char="•"/>
            </a:pPr>
            <a:r>
              <a:rPr lang="en-US" dirty="0"/>
              <a:t>Medical diagnosis systems</a:t>
            </a:r>
          </a:p>
          <a:p>
            <a:pPr>
              <a:buFontTx/>
              <a:buChar char="•"/>
            </a:pPr>
            <a:r>
              <a:rPr lang="en-US" dirty="0"/>
              <a:t>Fraud detection</a:t>
            </a:r>
          </a:p>
          <a:p>
            <a:pPr>
              <a:buFontTx/>
              <a:buChar char="•"/>
            </a:pPr>
            <a:r>
              <a:rPr lang="en-US" dirty="0"/>
              <a:t>Automated stock trading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California to allow testing of self-driving cars without a driver">
            <a:extLst>
              <a:ext uri="{FF2B5EF4-FFF2-40B4-BE49-F238E27FC236}">
                <a16:creationId xmlns:a16="http://schemas.microsoft.com/office/drawing/2014/main" id="{19DEE9E3-4392-126F-234A-9F42A3DE4F99}"/>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50" r="-2" b="3433"/>
          <a:stretch/>
        </p:blipFill>
        <p:spPr bwMode="auto">
          <a:xfrm>
            <a:off x="3662268" y="10"/>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4" descr="Does it work? We put Tesla’s Autopilot to the test | CAR Magazine">
            <a:extLst>
              <a:ext uri="{FF2B5EF4-FFF2-40B4-BE49-F238E27FC236}">
                <a16:creationId xmlns:a16="http://schemas.microsoft.com/office/drawing/2014/main" id="{DC20D215-E341-42A1-A360-25E5EA2B260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 r="925" b="2"/>
          <a:stretch/>
        </p:blipFill>
        <p:spPr bwMode="auto">
          <a:xfrm>
            <a:off x="3662268" y="3493008"/>
            <a:ext cx="5481732"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2" name="Freeform: Shape 11">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65499"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88A4050D-4602-5A49-7035-11F3F8F67943}"/>
              </a:ext>
            </a:extLst>
          </p:cNvPr>
          <p:cNvSpPr>
            <a:spLocks noGrp="1"/>
          </p:cNvSpPr>
          <p:nvPr>
            <p:ph type="title"/>
          </p:nvPr>
        </p:nvSpPr>
        <p:spPr>
          <a:xfrm>
            <a:off x="336042" y="859536"/>
            <a:ext cx="3624601" cy="1243584"/>
          </a:xfrm>
        </p:spPr>
        <p:txBody>
          <a:bodyPr>
            <a:normAutofit/>
          </a:bodyPr>
          <a:lstStyle/>
          <a:p>
            <a:r>
              <a:rPr lang="en-US" sz="3000" dirty="0"/>
              <a:t>Self-driving Cars </a:t>
            </a:r>
            <a:br>
              <a:rPr lang="en-US" sz="3000" dirty="0"/>
            </a:br>
            <a:r>
              <a:rPr lang="en-US" sz="3000" dirty="0"/>
              <a:t>and Safety</a:t>
            </a:r>
          </a:p>
        </p:txBody>
      </p:sp>
      <p:sp>
        <p:nvSpPr>
          <p:cNvPr id="16" name="Rectangle 1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8" name="Rectangle 1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7158" y="2194560"/>
            <a:ext cx="36690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E8FA21F-1574-DAA3-1675-4076432A1FF9}"/>
              </a:ext>
            </a:extLst>
          </p:cNvPr>
          <p:cNvSpPr>
            <a:spLocks noGrp="1"/>
          </p:cNvSpPr>
          <p:nvPr>
            <p:ph idx="1"/>
          </p:nvPr>
        </p:nvSpPr>
        <p:spPr>
          <a:xfrm>
            <a:off x="336042" y="2512611"/>
            <a:ext cx="3931158" cy="3927813"/>
          </a:xfrm>
        </p:spPr>
        <p:txBody>
          <a:bodyPr>
            <a:normAutofit fontScale="92500" lnSpcReduction="10000"/>
          </a:bodyPr>
          <a:lstStyle/>
          <a:p>
            <a:pPr marL="0" indent="0">
              <a:buNone/>
            </a:pPr>
            <a:r>
              <a:rPr lang="en-US" sz="2400" b="1" dirty="0"/>
              <a:t>SAE Automation Levels</a:t>
            </a:r>
          </a:p>
          <a:p>
            <a:pPr lvl="1"/>
            <a:r>
              <a:rPr lang="en-US" sz="1400" dirty="0"/>
              <a:t>Level 1 - Driver Assistance (“hands on”)</a:t>
            </a:r>
          </a:p>
          <a:p>
            <a:pPr lvl="1"/>
            <a:r>
              <a:rPr lang="en-US" sz="1400" dirty="0"/>
              <a:t>Level 2 - Partial Automation (“hands off”)</a:t>
            </a:r>
          </a:p>
          <a:p>
            <a:pPr lvl="1"/>
            <a:r>
              <a:rPr lang="en-US" sz="1400" dirty="0"/>
              <a:t>Level 3 - Conditional Automation </a:t>
            </a:r>
          </a:p>
          <a:p>
            <a:pPr lvl="1"/>
            <a:r>
              <a:rPr lang="en-US" sz="1400" dirty="0"/>
              <a:t>Level 4 - High Automation</a:t>
            </a:r>
          </a:p>
          <a:p>
            <a:pPr lvl="1"/>
            <a:r>
              <a:rPr lang="en-US" sz="1400" dirty="0"/>
              <a:t>Level 5 - Full Automation (“steering wheel optional”)</a:t>
            </a:r>
          </a:p>
          <a:p>
            <a:endParaRPr lang="en-US" sz="2400" dirty="0"/>
          </a:p>
          <a:p>
            <a:pPr marL="0" indent="0">
              <a:buNone/>
            </a:pPr>
            <a:r>
              <a:rPr lang="en-US" sz="2400" b="1" dirty="0"/>
              <a:t>Components</a:t>
            </a:r>
          </a:p>
          <a:p>
            <a:pPr lvl="1"/>
            <a:r>
              <a:rPr lang="en-US" sz="1400" dirty="0"/>
              <a:t>Sensing</a:t>
            </a:r>
          </a:p>
          <a:p>
            <a:pPr lvl="1"/>
            <a:r>
              <a:rPr lang="en-US" sz="1400" dirty="0"/>
              <a:t>Maps</a:t>
            </a:r>
          </a:p>
          <a:p>
            <a:pPr lvl="1"/>
            <a:r>
              <a:rPr lang="en-US" sz="1400" dirty="0"/>
              <a:t>Path planning</a:t>
            </a:r>
          </a:p>
          <a:p>
            <a:pPr lvl="1"/>
            <a:r>
              <a:rPr lang="en-US" sz="1400" dirty="0"/>
              <a:t>Controlling the vehicle</a:t>
            </a:r>
          </a:p>
          <a:p>
            <a:pPr lvl="1"/>
            <a:endParaRPr lang="en-US" sz="1400" dirty="0"/>
          </a:p>
          <a:p>
            <a:pPr marL="0" indent="0">
              <a:buNone/>
            </a:pPr>
            <a:r>
              <a:rPr lang="en-US" sz="2400" b="1" dirty="0"/>
              <a:t>Why is this so hard?</a:t>
            </a:r>
          </a:p>
        </p:txBody>
      </p:sp>
      <p:cxnSp>
        <p:nvCxnSpPr>
          <p:cNvPr id="7" name="Straight Connector 6">
            <a:extLst>
              <a:ext uri="{FF2B5EF4-FFF2-40B4-BE49-F238E27FC236}">
                <a16:creationId xmlns:a16="http://schemas.microsoft.com/office/drawing/2014/main" id="{34DF33D4-366B-5510-395E-9B68207E5AD8}"/>
              </a:ext>
            </a:extLst>
          </p:cNvPr>
          <p:cNvCxnSpPr>
            <a:cxnSpLocks/>
          </p:cNvCxnSpPr>
          <p:nvPr/>
        </p:nvCxnSpPr>
        <p:spPr>
          <a:xfrm>
            <a:off x="653388" y="3276600"/>
            <a:ext cx="3352800" cy="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1187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4">
            <a:extLst>
              <a:ext uri="{FF2B5EF4-FFF2-40B4-BE49-F238E27FC236}">
                <a16:creationId xmlns:a16="http://schemas.microsoft.com/office/drawing/2014/main" id="{A2AECC0A-2E6F-4723-9D06-ED7B1882F037}"/>
              </a:ext>
            </a:extLst>
          </p:cNvPr>
          <p:cNvPicPr>
            <a:picLocks noChangeAspect="1" noChangeArrowheads="1"/>
          </p:cNvPicPr>
          <p:nvPr/>
        </p:nvPicPr>
        <p:blipFill rotWithShape="1">
          <a:blip r:embed="rId2" cstate="print"/>
          <a:srcRect t="22738" r="9092" b="13252"/>
          <a:stretch/>
        </p:blipFill>
        <p:spPr bwMode="auto">
          <a:xfrm>
            <a:off x="2642616" y="10"/>
            <a:ext cx="6501384" cy="6857990"/>
          </a:xfrm>
          <a:prstGeom prst="rect">
            <a:avLst/>
          </a:prstGeom>
          <a:noFill/>
        </p:spPr>
      </p:pic>
      <p:sp>
        <p:nvSpPr>
          <p:cNvPr id="13"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defTabSz="914400"/>
            <a:r>
              <a:rPr lang="en-US" sz="4200"/>
              <a:t>What is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358487" y="4872924"/>
            <a:ext cx="3017519" cy="1208141"/>
          </a:xfrm>
        </p:spPr>
        <p:txBody>
          <a:bodyPr vert="horz" lIns="91440" tIns="45720" rIns="91440" bIns="45720" rtlCol="0">
            <a:normAutofit/>
          </a:bodyPr>
          <a:lstStyle/>
          <a:p>
            <a:pPr defTabSz="914400">
              <a:spcBef>
                <a:spcPts val="1000"/>
              </a:spcBef>
            </a:pPr>
            <a:endParaRPr lang="en-US" sz="1700" dirty="0">
              <a:solidFill>
                <a:schemeClr val="tx1"/>
              </a:solidFill>
            </a:endParaRP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143CD9AE-2DCF-4123-998F-C55606594912}"/>
              </a:ext>
            </a:extLst>
          </p:cNvPr>
          <p:cNvSpPr txBox="1"/>
          <p:nvPr/>
        </p:nvSpPr>
        <p:spPr>
          <a:xfrm>
            <a:off x="5181602" y="6172202"/>
            <a:ext cx="3813609" cy="461665"/>
          </a:xfrm>
          <a:prstGeom prst="rect">
            <a:avLst/>
          </a:prstGeom>
          <a:noFill/>
        </p:spPr>
        <p:txBody>
          <a:bodyPr wrap="square">
            <a:spAutoFit/>
          </a:bodyPr>
          <a:lstStyle/>
          <a:p>
            <a:pPr algn="ctr"/>
            <a:r>
              <a:rPr lang="en-US" sz="1200" b="1" dirty="0">
                <a:solidFill>
                  <a:schemeClr val="tx2">
                    <a:lumMod val="75000"/>
                  </a:schemeClr>
                </a:solidFill>
                <a:latin typeface="Arial" panose="020B0604020202020204" pitchFamily="34" charset="0"/>
              </a:rPr>
              <a:t>ASIMO</a:t>
            </a:r>
            <a:r>
              <a:rPr lang="en-US" sz="1200" dirty="0">
                <a:solidFill>
                  <a:schemeClr val="tx2">
                    <a:lumMod val="75000"/>
                  </a:schemeClr>
                </a:solidFill>
                <a:latin typeface="Arial" panose="020B0604020202020204" pitchFamily="34" charset="0"/>
              </a:rPr>
              <a:t> (</a:t>
            </a:r>
            <a:r>
              <a:rPr lang="en-US" sz="1200" b="1" dirty="0">
                <a:solidFill>
                  <a:schemeClr val="tx2">
                    <a:lumMod val="75000"/>
                  </a:schemeClr>
                </a:solidFill>
                <a:latin typeface="Arial" panose="020B0604020202020204" pitchFamily="34" charset="0"/>
              </a:rPr>
              <a:t>Advanced Step in Innovative Mobility</a:t>
            </a:r>
            <a:r>
              <a:rPr lang="en-US" sz="1200" dirty="0">
                <a:solidFill>
                  <a:schemeClr val="tx2">
                    <a:lumMod val="75000"/>
                  </a:schemeClr>
                </a:solidFill>
                <a:latin typeface="Arial" panose="020B0604020202020204" pitchFamily="34" charset="0"/>
              </a:rPr>
              <a:t>) is a </a:t>
            </a:r>
            <a:r>
              <a:rPr lang="en-US" sz="1200" dirty="0">
                <a:solidFill>
                  <a:schemeClr val="tx2">
                    <a:lumMod val="75000"/>
                  </a:schemeClr>
                </a:solidFill>
                <a:latin typeface="Arial" panose="020B0604020202020204" pitchFamily="34" charset="0"/>
                <a:hlinkClick r:id="rId3" tooltip="Humanoid robot">
                  <a:extLst>
                    <a:ext uri="{A12FA001-AC4F-418D-AE19-62706E023703}">
                      <ahyp:hlinkClr xmlns:ahyp="http://schemas.microsoft.com/office/drawing/2018/hyperlinkcolor" val="tx"/>
                    </a:ext>
                  </a:extLst>
                </a:hlinkClick>
              </a:rPr>
              <a:t>humanoid robot</a:t>
            </a:r>
            <a:r>
              <a:rPr lang="en-US" sz="1200" dirty="0">
                <a:solidFill>
                  <a:schemeClr val="tx2">
                    <a:lumMod val="75000"/>
                  </a:schemeClr>
                </a:solidFill>
                <a:latin typeface="Arial" panose="020B0604020202020204" pitchFamily="34" charset="0"/>
              </a:rPr>
              <a:t> created by </a:t>
            </a:r>
            <a:r>
              <a:rPr lang="en-US" sz="1200" dirty="0">
                <a:solidFill>
                  <a:schemeClr val="tx2">
                    <a:lumMod val="75000"/>
                  </a:schemeClr>
                </a:solidFill>
                <a:latin typeface="Arial" panose="020B0604020202020204" pitchFamily="34" charset="0"/>
                <a:hlinkClick r:id="rId4" tooltip="Honda">
                  <a:extLst>
                    <a:ext uri="{A12FA001-AC4F-418D-AE19-62706E023703}">
                      <ahyp:hlinkClr xmlns:ahyp="http://schemas.microsoft.com/office/drawing/2018/hyperlinkcolor" val="tx"/>
                    </a:ext>
                  </a:extLst>
                </a:hlinkClick>
              </a:rPr>
              <a:t>Honda</a:t>
            </a:r>
            <a:r>
              <a:rPr lang="en-US" sz="1200" dirty="0">
                <a:solidFill>
                  <a:schemeClr val="tx2">
                    <a:lumMod val="75000"/>
                  </a:schemeClr>
                </a:solidFill>
                <a:latin typeface="Arial" panose="020B0604020202020204" pitchFamily="34" charset="0"/>
              </a:rPr>
              <a:t> in 2000</a:t>
            </a:r>
            <a:endParaRPr lang="en-US" sz="1200" dirty="0">
              <a:solidFill>
                <a:schemeClr val="tx2">
                  <a:lumMod val="75000"/>
                </a:schemeClr>
              </a:solidFill>
            </a:endParaRPr>
          </a:p>
        </p:txBody>
      </p:sp>
    </p:spTree>
    <p:extLst>
      <p:ext uri="{BB962C8B-B14F-4D97-AF65-F5344CB8AC3E}">
        <p14:creationId xmlns:p14="http://schemas.microsoft.com/office/powerpoint/2010/main" val="2464623783"/>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CDFAD8B-23D0-075A-F5B7-9F03B16C7E09}"/>
              </a:ext>
            </a:extLst>
          </p:cNvPr>
          <p:cNvSpPr>
            <a:spLocks noGrp="1"/>
          </p:cNvSpPr>
          <p:nvPr>
            <p:ph type="title"/>
          </p:nvPr>
        </p:nvSpPr>
        <p:spPr>
          <a:xfrm>
            <a:off x="630936" y="334644"/>
            <a:ext cx="7882128" cy="1076914"/>
          </a:xfrm>
        </p:spPr>
        <p:txBody>
          <a:bodyPr vert="horz" lIns="91440" tIns="45720" rIns="91440" bIns="45720" rtlCol="0" anchor="ctr">
            <a:normAutofit/>
          </a:bodyPr>
          <a:lstStyle/>
          <a:p>
            <a:pPr defTabSz="914400"/>
            <a:r>
              <a:rPr lang="en-US" sz="3500" kern="1200">
                <a:solidFill>
                  <a:schemeClr val="tx1"/>
                </a:solidFill>
                <a:latin typeface="+mj-lt"/>
                <a:ea typeface="+mj-ea"/>
                <a:cs typeface="+mj-cs"/>
              </a:rPr>
              <a:t>Large Language Models (LLMs)</a:t>
            </a:r>
          </a:p>
        </p:txBody>
      </p:sp>
      <p:sp>
        <p:nvSpPr>
          <p:cNvPr id="16" name="Rectangle 15">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079" y="0"/>
            <a:ext cx="7879842"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1512994"/>
            <a:ext cx="787984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Graphical user interface, text, application&#10;&#10;Description automatically generated">
            <a:extLst>
              <a:ext uri="{FF2B5EF4-FFF2-40B4-BE49-F238E27FC236}">
                <a16:creationId xmlns:a16="http://schemas.microsoft.com/office/drawing/2014/main" id="{DDE0DF8D-9589-133F-308C-71BE1080A7F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09371" y="1737360"/>
            <a:ext cx="6013501" cy="4250339"/>
          </a:xfrm>
        </p:spPr>
      </p:pic>
      <p:sp>
        <p:nvSpPr>
          <p:cNvPr id="8" name="TextBox 7">
            <a:extLst>
              <a:ext uri="{FF2B5EF4-FFF2-40B4-BE49-F238E27FC236}">
                <a16:creationId xmlns:a16="http://schemas.microsoft.com/office/drawing/2014/main" id="{F5012055-8E42-642E-D4EA-190E3B5DD662}"/>
              </a:ext>
            </a:extLst>
          </p:cNvPr>
          <p:cNvSpPr txBox="1"/>
          <p:nvPr/>
        </p:nvSpPr>
        <p:spPr>
          <a:xfrm>
            <a:off x="2771069" y="5660778"/>
            <a:ext cx="834554" cy="402546"/>
          </a:xfrm>
          <a:prstGeom prst="rect">
            <a:avLst/>
          </a:prstGeom>
          <a:noFill/>
        </p:spPr>
        <p:txBody>
          <a:bodyPr wrap="square" rtlCol="0">
            <a:spAutoFit/>
          </a:bodyPr>
          <a:lstStyle/>
          <a:p>
            <a:pPr defTabSz="768096">
              <a:spcAft>
                <a:spcPts val="600"/>
              </a:spcAft>
            </a:pPr>
            <a:r>
              <a:rPr lang="en-US" sz="2016" kern="1200">
                <a:solidFill>
                  <a:schemeClr val="tx1"/>
                </a:solidFill>
                <a:latin typeface="+mn-lt"/>
                <a:ea typeface="+mn-ea"/>
                <a:cs typeface="+mn-cs"/>
              </a:rPr>
              <a:t>…</a:t>
            </a:r>
            <a:endParaRPr lang="en-US" sz="2400"/>
          </a:p>
        </p:txBody>
      </p:sp>
      <p:sp>
        <p:nvSpPr>
          <p:cNvPr id="9" name="TextBox 8">
            <a:extLst>
              <a:ext uri="{FF2B5EF4-FFF2-40B4-BE49-F238E27FC236}">
                <a16:creationId xmlns:a16="http://schemas.microsoft.com/office/drawing/2014/main" id="{60858E27-976D-88FE-940C-02BFA855B1F2}"/>
              </a:ext>
            </a:extLst>
          </p:cNvPr>
          <p:cNvSpPr txBox="1"/>
          <p:nvPr/>
        </p:nvSpPr>
        <p:spPr>
          <a:xfrm>
            <a:off x="4825356" y="6013490"/>
            <a:ext cx="3402414" cy="273280"/>
          </a:xfrm>
          <a:prstGeom prst="rect">
            <a:avLst/>
          </a:prstGeom>
          <a:noFill/>
        </p:spPr>
        <p:txBody>
          <a:bodyPr wrap="square" rtlCol="0">
            <a:spAutoFit/>
          </a:bodyPr>
          <a:lstStyle/>
          <a:p>
            <a:pPr defTabSz="768096">
              <a:spcAft>
                <a:spcPts val="600"/>
              </a:spcAft>
            </a:pPr>
            <a:r>
              <a:rPr lang="en-US" sz="1176" kern="1200">
                <a:solidFill>
                  <a:schemeClr val="tx1"/>
                </a:solidFill>
                <a:latin typeface="+mn-lt"/>
                <a:ea typeface="+mn-ea"/>
                <a:cs typeface="+mn-cs"/>
              </a:rPr>
              <a:t>Source: </a:t>
            </a:r>
            <a:r>
              <a:rPr lang="en-US" sz="1176" kern="1200">
                <a:solidFill>
                  <a:schemeClr val="tx1"/>
                </a:solidFill>
                <a:latin typeface="+mn-lt"/>
                <a:ea typeface="+mn-ea"/>
                <a:cs typeface="+mn-cs"/>
                <a:hlinkClick r:id="rId3"/>
              </a:rPr>
              <a:t>https://chat.openai.com/</a:t>
            </a:r>
            <a:r>
              <a:rPr lang="en-US" sz="1176" kern="1200">
                <a:solidFill>
                  <a:schemeClr val="tx1"/>
                </a:solidFill>
                <a:latin typeface="+mn-lt"/>
                <a:ea typeface="+mn-ea"/>
                <a:cs typeface="+mn-cs"/>
              </a:rPr>
              <a:t> </a:t>
            </a:r>
            <a:endParaRPr lang="en-US" sz="1400"/>
          </a:p>
        </p:txBody>
      </p:sp>
    </p:spTree>
    <p:extLst>
      <p:ext uri="{BB962C8B-B14F-4D97-AF65-F5344CB8AC3E}">
        <p14:creationId xmlns:p14="http://schemas.microsoft.com/office/powerpoint/2010/main" val="955156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30408B7-02B2-4EC4-8EE8-B53E74642A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C1783E-24C7-4CDB-B25F-C1689BC52829}"/>
              </a:ext>
            </a:extLst>
          </p:cNvPr>
          <p:cNvSpPr>
            <a:spLocks noGrp="1"/>
          </p:cNvSpPr>
          <p:nvPr>
            <p:ph type="title"/>
          </p:nvPr>
        </p:nvSpPr>
        <p:spPr>
          <a:xfrm>
            <a:off x="723900" y="4428318"/>
            <a:ext cx="6381384" cy="1274076"/>
          </a:xfrm>
        </p:spPr>
        <p:txBody>
          <a:bodyPr vert="horz" lIns="91440" tIns="45720" rIns="91440" bIns="45720" rtlCol="0" anchor="b">
            <a:normAutofit/>
          </a:bodyPr>
          <a:lstStyle/>
          <a:p>
            <a:pPr defTabSz="914400"/>
            <a:r>
              <a:rPr lang="en-US" sz="6000" dirty="0"/>
              <a:t>AI Ethics &amp; Safety</a:t>
            </a:r>
          </a:p>
        </p:txBody>
      </p:sp>
      <p:sp>
        <p:nvSpPr>
          <p:cNvPr id="5" name="Text Placeholder 4">
            <a:extLst>
              <a:ext uri="{FF2B5EF4-FFF2-40B4-BE49-F238E27FC236}">
                <a16:creationId xmlns:a16="http://schemas.microsoft.com/office/drawing/2014/main" id="{A59885EF-C58F-47A5-9F1E-68BBF7F27104}"/>
              </a:ext>
            </a:extLst>
          </p:cNvPr>
          <p:cNvSpPr>
            <a:spLocks noGrp="1"/>
          </p:cNvSpPr>
          <p:nvPr>
            <p:ph type="body" idx="1"/>
          </p:nvPr>
        </p:nvSpPr>
        <p:spPr>
          <a:xfrm>
            <a:off x="723900" y="5722966"/>
            <a:ext cx="6386844" cy="754033"/>
          </a:xfrm>
        </p:spPr>
        <p:txBody>
          <a:bodyPr vert="horz" lIns="91440" tIns="45720" rIns="91440" bIns="45720" rtlCol="0">
            <a:normAutofit/>
          </a:bodyPr>
          <a:lstStyle/>
          <a:p>
            <a:pPr defTabSz="914400">
              <a:spcBef>
                <a:spcPts val="1000"/>
              </a:spcBef>
            </a:pPr>
            <a:r>
              <a:rPr lang="en-US" sz="2400" dirty="0">
                <a:solidFill>
                  <a:schemeClr val="tx1"/>
                </a:solidFill>
              </a:rPr>
              <a:t>A new Frontier for Fairness and Freedom</a:t>
            </a:r>
            <a:br>
              <a:rPr lang="en-US" sz="2400" dirty="0">
                <a:solidFill>
                  <a:schemeClr val="tx1"/>
                </a:solidFill>
              </a:rPr>
            </a:br>
            <a:r>
              <a:rPr lang="en-US" sz="2400" dirty="0">
                <a:solidFill>
                  <a:schemeClr val="tx1"/>
                </a:solidFill>
              </a:rPr>
              <a:t>AIMA Chapter 27</a:t>
            </a:r>
          </a:p>
        </p:txBody>
      </p:sp>
      <p:pic>
        <p:nvPicPr>
          <p:cNvPr id="1028" name="Picture 4" descr="Vatican signs up IBM and Microsoft as AI ethics apostles • DEVCLASS">
            <a:extLst>
              <a:ext uri="{FF2B5EF4-FFF2-40B4-BE49-F238E27FC236}">
                <a16:creationId xmlns:a16="http://schemas.microsoft.com/office/drawing/2014/main" id="{38140775-E6BE-4974-B926-69B3CBA46F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26" b="11166"/>
          <a:stretch/>
        </p:blipFill>
        <p:spPr bwMode="auto">
          <a:xfrm>
            <a:off x="20" y="12"/>
            <a:ext cx="9141598" cy="4226709"/>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3CA30F3A-949D-4014-A5BD-809F81E84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58478" y="4641753"/>
            <a:ext cx="846287" cy="847206"/>
            <a:chOff x="8183879" y="1000124"/>
            <a:chExt cx="1562267" cy="1172973"/>
          </a:xfrm>
        </p:grpSpPr>
        <p:sp>
          <p:nvSpPr>
            <p:cNvPr id="76" name="Freeform 5">
              <a:extLst>
                <a:ext uri="{FF2B5EF4-FFF2-40B4-BE49-F238E27FC236}">
                  <a16:creationId xmlns:a16="http://schemas.microsoft.com/office/drawing/2014/main" id="{A486C148-F247-4847-8096-6992A8A977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7" name="Freeform 5">
              <a:extLst>
                <a:ext uri="{FF2B5EF4-FFF2-40B4-BE49-F238E27FC236}">
                  <a16:creationId xmlns:a16="http://schemas.microsoft.com/office/drawing/2014/main" id="{F05C5920-B89E-417C-9583-B3DC913ADD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1466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AE7DE7-642B-03EE-BFAA-CA3EA097D26A}"/>
              </a:ext>
            </a:extLst>
          </p:cNvPr>
          <p:cNvSpPr>
            <a:spLocks noGrp="1"/>
          </p:cNvSpPr>
          <p:nvPr>
            <p:ph type="title"/>
          </p:nvPr>
        </p:nvSpPr>
        <p:spPr/>
        <p:txBody>
          <a:bodyPr/>
          <a:lstStyle/>
          <a:p>
            <a:r>
              <a:rPr lang="en-US" dirty="0"/>
              <a:t>Commonly-Cited Principals</a:t>
            </a:r>
          </a:p>
        </p:txBody>
      </p:sp>
      <p:sp>
        <p:nvSpPr>
          <p:cNvPr id="5" name="Content Placeholder 4">
            <a:extLst>
              <a:ext uri="{FF2B5EF4-FFF2-40B4-BE49-F238E27FC236}">
                <a16:creationId xmlns:a16="http://schemas.microsoft.com/office/drawing/2014/main" id="{0CDBE55B-080A-A13D-8FCE-DFBDC3B8E6D4}"/>
              </a:ext>
            </a:extLst>
          </p:cNvPr>
          <p:cNvSpPr>
            <a:spLocks noGrp="1"/>
          </p:cNvSpPr>
          <p:nvPr>
            <p:ph idx="1"/>
          </p:nvPr>
        </p:nvSpPr>
        <p:spPr/>
        <p:txBody>
          <a:bodyPr>
            <a:normAutofit/>
          </a:bodyPr>
          <a:lstStyle/>
          <a:p>
            <a:pPr marL="0" indent="0">
              <a:buNone/>
            </a:pPr>
            <a:endParaRPr lang="en-US" dirty="0"/>
          </a:p>
          <a:p>
            <a:endParaRPr lang="en-US" dirty="0"/>
          </a:p>
        </p:txBody>
      </p:sp>
      <p:graphicFrame>
        <p:nvGraphicFramePr>
          <p:cNvPr id="13" name="Diagram 12">
            <a:extLst>
              <a:ext uri="{FF2B5EF4-FFF2-40B4-BE49-F238E27FC236}">
                <a16:creationId xmlns:a16="http://schemas.microsoft.com/office/drawing/2014/main" id="{F9338B6E-BB99-CB8E-9B55-8519F204CC59}"/>
              </a:ext>
            </a:extLst>
          </p:cNvPr>
          <p:cNvGraphicFramePr/>
          <p:nvPr>
            <p:extLst>
              <p:ext uri="{D42A27DB-BD31-4B8C-83A1-F6EECF244321}">
                <p14:modId xmlns:p14="http://schemas.microsoft.com/office/powerpoint/2010/main" val="2377558907"/>
              </p:ext>
            </p:extLst>
          </p:nvPr>
        </p:nvGraphicFramePr>
        <p:xfrm>
          <a:off x="762000" y="1397000"/>
          <a:ext cx="7620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id="{F57DBCE1-0916-C528-7006-5CC0BE68E2F9}"/>
              </a:ext>
            </a:extLst>
          </p:cNvPr>
          <p:cNvSpPr txBox="1"/>
          <p:nvPr/>
        </p:nvSpPr>
        <p:spPr>
          <a:xfrm>
            <a:off x="495300" y="5830285"/>
            <a:ext cx="7886700" cy="369332"/>
          </a:xfrm>
          <a:prstGeom prst="rect">
            <a:avLst/>
          </a:prstGeom>
          <a:noFill/>
        </p:spPr>
        <p:txBody>
          <a:bodyPr wrap="square" rtlCol="0">
            <a:spAutoFit/>
          </a:bodyPr>
          <a:lstStyle/>
          <a:p>
            <a:pPr algn="ctr"/>
            <a:r>
              <a:rPr lang="en-US" dirty="0"/>
              <a:t>Next, we look at the implantation of these principles in different countries.</a:t>
            </a:r>
          </a:p>
        </p:txBody>
      </p:sp>
    </p:spTree>
    <p:extLst>
      <p:ext uri="{BB962C8B-B14F-4D97-AF65-F5344CB8AC3E}">
        <p14:creationId xmlns:p14="http://schemas.microsoft.com/office/powerpoint/2010/main" val="43755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a:xfrm>
            <a:off x="1390650" y="13138"/>
            <a:ext cx="2724150" cy="1325563"/>
          </a:xfrm>
        </p:spPr>
        <p:txBody>
          <a:bodyPr/>
          <a:lstStyle/>
          <a:p>
            <a:r>
              <a:rPr lang="en-US" dirty="0"/>
              <a:t>European Union</a:t>
            </a:r>
          </a:p>
        </p:txBody>
      </p:sp>
      <p:sp>
        <p:nvSpPr>
          <p:cNvPr id="10" name="Content Placeholder 9">
            <a:extLst>
              <a:ext uri="{FF2B5EF4-FFF2-40B4-BE49-F238E27FC236}">
                <a16:creationId xmlns:a16="http://schemas.microsoft.com/office/drawing/2014/main" id="{D4610C0E-3B3C-4EFC-957C-EEBFCC79E617}"/>
              </a:ext>
            </a:extLst>
          </p:cNvPr>
          <p:cNvSpPr>
            <a:spLocks noGrp="1"/>
          </p:cNvSpPr>
          <p:nvPr>
            <p:ph idx="1"/>
          </p:nvPr>
        </p:nvSpPr>
        <p:spPr>
          <a:xfrm>
            <a:off x="683172" y="1338701"/>
            <a:ext cx="2419350" cy="3738562"/>
          </a:xfrm>
        </p:spPr>
        <p:txBody>
          <a:bodyPr/>
          <a:lstStyle/>
          <a:p>
            <a:pPr marL="0" indent="0">
              <a:buNone/>
            </a:pPr>
            <a:r>
              <a:rPr lang="en-US" dirty="0"/>
              <a:t>Has regulations since 2016 included in the General Data Protection Regulation (GDPR)</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581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ED46E874-CDAC-4AD3-9F1A-9B9945AD77AE}"/>
              </a:ext>
            </a:extLst>
          </p:cNvPr>
          <p:cNvPicPr>
            <a:picLocks noChangeAspect="1"/>
          </p:cNvPicPr>
          <p:nvPr/>
        </p:nvPicPr>
        <p:blipFill>
          <a:blip r:embed="rId2"/>
          <a:stretch>
            <a:fillRect/>
          </a:stretch>
        </p:blipFill>
        <p:spPr>
          <a:xfrm>
            <a:off x="3200400" y="142382"/>
            <a:ext cx="5719321" cy="6736927"/>
          </a:xfrm>
          <a:prstGeom prst="rect">
            <a:avLst/>
          </a:prstGeom>
        </p:spPr>
      </p:pic>
      <p:sp>
        <p:nvSpPr>
          <p:cNvPr id="9" name="Rectangle 8">
            <a:extLst>
              <a:ext uri="{FF2B5EF4-FFF2-40B4-BE49-F238E27FC236}">
                <a16:creationId xmlns:a16="http://schemas.microsoft.com/office/drawing/2014/main" id="{6524E009-E496-4AB2-9F89-407819E77910}"/>
              </a:ext>
            </a:extLst>
          </p:cNvPr>
          <p:cNvSpPr/>
          <p:nvPr/>
        </p:nvSpPr>
        <p:spPr>
          <a:xfrm>
            <a:off x="699214" y="2838650"/>
            <a:ext cx="2387266" cy="738664"/>
          </a:xfrm>
          <a:prstGeom prst="rect">
            <a:avLst/>
          </a:prstGeom>
        </p:spPr>
        <p:txBody>
          <a:bodyPr wrap="square">
            <a:spAutoFit/>
          </a:bodyPr>
          <a:lstStyle/>
          <a:p>
            <a:r>
              <a:rPr lang="en-US" sz="1400" dirty="0">
                <a:hlinkClick r:id="rId3"/>
              </a:rPr>
              <a:t>Art. 22 GDPR – Automated individual decision-making, including</a:t>
            </a:r>
            <a:endParaRPr lang="en-US" sz="1400" dirty="0"/>
          </a:p>
        </p:txBody>
      </p:sp>
      <p:cxnSp>
        <p:nvCxnSpPr>
          <p:cNvPr id="12" name="Straight Connector 11">
            <a:extLst>
              <a:ext uri="{FF2B5EF4-FFF2-40B4-BE49-F238E27FC236}">
                <a16:creationId xmlns:a16="http://schemas.microsoft.com/office/drawing/2014/main" id="{7B944366-95EC-4E26-8C95-09AAF3C21AD0}"/>
              </a:ext>
            </a:extLst>
          </p:cNvPr>
          <p:cNvCxnSpPr>
            <a:cxnSpLocks/>
          </p:cNvCxnSpPr>
          <p:nvPr/>
        </p:nvCxnSpPr>
        <p:spPr>
          <a:xfrm>
            <a:off x="5296513" y="2199780"/>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C67ABE88-6E18-4AEA-A22C-E5B11878CBD0}"/>
              </a:ext>
            </a:extLst>
          </p:cNvPr>
          <p:cNvCxnSpPr>
            <a:cxnSpLocks/>
          </p:cNvCxnSpPr>
          <p:nvPr/>
        </p:nvCxnSpPr>
        <p:spPr>
          <a:xfrm>
            <a:off x="3696313" y="2428380"/>
            <a:ext cx="1371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1C704ECF-1DD8-44CA-AC47-414B61AC4A45}"/>
              </a:ext>
            </a:extLst>
          </p:cNvPr>
          <p:cNvCxnSpPr>
            <a:cxnSpLocks/>
          </p:cNvCxnSpPr>
          <p:nvPr/>
        </p:nvCxnSpPr>
        <p:spPr>
          <a:xfrm flipH="1">
            <a:off x="6515713" y="5552580"/>
            <a:ext cx="1295400"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id="{4E63EF55-DAEB-4734-88E2-DFEB7A8CDDE4}"/>
              </a:ext>
            </a:extLst>
          </p:cNvPr>
          <p:cNvSpPr/>
          <p:nvPr/>
        </p:nvSpPr>
        <p:spPr>
          <a:xfrm>
            <a:off x="3305898" y="142380"/>
            <a:ext cx="5648217" cy="65532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2BED09E-2A7F-99F8-30D7-B69FB04B078F}"/>
              </a:ext>
            </a:extLst>
          </p:cNvPr>
          <p:cNvSpPr txBox="1"/>
          <p:nvPr/>
        </p:nvSpPr>
        <p:spPr>
          <a:xfrm>
            <a:off x="589238" y="5242243"/>
            <a:ext cx="2306361" cy="1061829"/>
          </a:xfrm>
          <a:prstGeom prst="rect">
            <a:avLst/>
          </a:prstGeom>
          <a:noFill/>
        </p:spPr>
        <p:txBody>
          <a:bodyPr wrap="square" rtlCol="0">
            <a:spAutoFit/>
          </a:bodyPr>
          <a:lstStyle/>
          <a:p>
            <a:r>
              <a:rPr lang="en-US" sz="2100" dirty="0"/>
              <a:t>California’s CCPA was not modeled after the GDPR</a:t>
            </a:r>
          </a:p>
        </p:txBody>
      </p:sp>
      <p:pic>
        <p:nvPicPr>
          <p:cNvPr id="2050" name="Picture 2">
            <a:extLst>
              <a:ext uri="{FF2B5EF4-FFF2-40B4-BE49-F238E27FC236}">
                <a16:creationId xmlns:a16="http://schemas.microsoft.com/office/drawing/2014/main" id="{27261243-7CA5-E017-9BF9-7CDAE7AC71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879" y="252413"/>
            <a:ext cx="12858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Can Business Intelligence Leaders Adopt CCPA Compliance? | Wiiisdom">
            <a:extLst>
              <a:ext uri="{FF2B5EF4-FFF2-40B4-BE49-F238E27FC236}">
                <a16:creationId xmlns:a16="http://schemas.microsoft.com/office/drawing/2014/main" id="{62917728-E842-7D10-D9AB-F1FF7379C33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0162" y="4072255"/>
            <a:ext cx="2238914" cy="11699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C01F68-B570-A278-A24B-81B32D5A679F}"/>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2016</a:t>
            </a:r>
          </a:p>
        </p:txBody>
      </p:sp>
    </p:spTree>
    <p:extLst>
      <p:ext uri="{BB962C8B-B14F-4D97-AF65-F5344CB8AC3E}">
        <p14:creationId xmlns:p14="http://schemas.microsoft.com/office/powerpoint/2010/main" val="915107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8902DADD-1A98-42AE-87C0-BB163B35E815}"/>
              </a:ext>
            </a:extLst>
          </p:cNvPr>
          <p:cNvPicPr>
            <a:picLocks noChangeAspect="1"/>
          </p:cNvPicPr>
          <p:nvPr/>
        </p:nvPicPr>
        <p:blipFill>
          <a:blip r:embed="rId2"/>
          <a:stretch>
            <a:fillRect/>
          </a:stretch>
        </p:blipFill>
        <p:spPr>
          <a:xfrm>
            <a:off x="1361241" y="1066802"/>
            <a:ext cx="6563561" cy="5103167"/>
          </a:xfrm>
          <a:prstGeom prst="rect">
            <a:avLst/>
          </a:prstGeom>
        </p:spPr>
      </p:pic>
      <p:sp>
        <p:nvSpPr>
          <p:cNvPr id="5" name="Rectangle 4">
            <a:extLst>
              <a:ext uri="{FF2B5EF4-FFF2-40B4-BE49-F238E27FC236}">
                <a16:creationId xmlns:a16="http://schemas.microsoft.com/office/drawing/2014/main" id="{0C0BE0DA-A8A7-4A98-869E-C84725DA9106}"/>
              </a:ext>
            </a:extLst>
          </p:cNvPr>
          <p:cNvSpPr/>
          <p:nvPr/>
        </p:nvSpPr>
        <p:spPr>
          <a:xfrm>
            <a:off x="457200" y="6322369"/>
            <a:ext cx="8686800" cy="461665"/>
          </a:xfrm>
          <a:prstGeom prst="rect">
            <a:avLst/>
          </a:prstGeom>
        </p:spPr>
        <p:txBody>
          <a:bodyPr wrap="square">
            <a:spAutoFit/>
          </a:bodyPr>
          <a:lstStyle/>
          <a:p>
            <a:pPr algn="ctr"/>
            <a:r>
              <a:rPr lang="en-US" sz="1200" dirty="0">
                <a:hlinkClick r:id="rId3"/>
              </a:rPr>
              <a:t>https://consult.industry.gov.au/strategic-policy/artificial-intelligence-ethics-framework/supporting_documents/ArtificialIntelligenceethicsframeworkdiscussionpaper.pdf</a:t>
            </a:r>
            <a:endParaRPr lang="en-US" sz="1200" dirty="0"/>
          </a:p>
        </p:txBody>
      </p:sp>
      <p:sp>
        <p:nvSpPr>
          <p:cNvPr id="6" name="TextBox 5">
            <a:extLst>
              <a:ext uri="{FF2B5EF4-FFF2-40B4-BE49-F238E27FC236}">
                <a16:creationId xmlns:a16="http://schemas.microsoft.com/office/drawing/2014/main" id="{02F9B26F-CB76-45D4-AC54-0086863BB36A}"/>
              </a:ext>
            </a:extLst>
          </p:cNvPr>
          <p:cNvSpPr txBox="1"/>
          <p:nvPr/>
        </p:nvSpPr>
        <p:spPr>
          <a:xfrm>
            <a:off x="304800" y="235805"/>
            <a:ext cx="8458200" cy="830997"/>
          </a:xfrm>
          <a:prstGeom prst="rect">
            <a:avLst/>
          </a:prstGeom>
          <a:noFill/>
        </p:spPr>
        <p:txBody>
          <a:bodyPr wrap="square" rtlCol="0" anchor="ctr">
            <a:spAutoFit/>
          </a:bodyPr>
          <a:lstStyle/>
          <a:p>
            <a:pPr algn="ctr"/>
            <a:r>
              <a:rPr lang="en-US" sz="2400" dirty="0"/>
              <a:t>Australia: AI Ethics Framework for Industry</a:t>
            </a:r>
            <a:br>
              <a:rPr lang="en-US" sz="2400" dirty="0"/>
            </a:br>
            <a:r>
              <a:rPr lang="en-US" sz="2400" dirty="0"/>
              <a:t>A set of</a:t>
            </a:r>
            <a:r>
              <a:rPr lang="en-US" sz="2400" b="1" dirty="0"/>
              <a:t> voluntary AI Ethics Principles </a:t>
            </a:r>
            <a:r>
              <a:rPr lang="en-US" sz="2400" dirty="0"/>
              <a:t>(2019)</a:t>
            </a:r>
            <a:endParaRPr lang="en-US" sz="1600" dirty="0"/>
          </a:p>
        </p:txBody>
      </p:sp>
      <p:cxnSp>
        <p:nvCxnSpPr>
          <p:cNvPr id="7" name="Straight Connector 6">
            <a:extLst>
              <a:ext uri="{FF2B5EF4-FFF2-40B4-BE49-F238E27FC236}">
                <a16:creationId xmlns:a16="http://schemas.microsoft.com/office/drawing/2014/main" id="{50AC93E1-99C7-41D1-A63B-7E5970A65814}"/>
              </a:ext>
            </a:extLst>
          </p:cNvPr>
          <p:cNvCxnSpPr>
            <a:cxnSpLocks/>
          </p:cNvCxnSpPr>
          <p:nvPr/>
        </p:nvCxnSpPr>
        <p:spPr>
          <a:xfrm>
            <a:off x="2743200" y="990600"/>
            <a:ext cx="1371600" cy="0"/>
          </a:xfrm>
          <a:prstGeom prst="line">
            <a:avLst/>
          </a:prstGeom>
        </p:spPr>
        <p:style>
          <a:lnRef idx="3">
            <a:schemeClr val="accent2"/>
          </a:lnRef>
          <a:fillRef idx="0">
            <a:schemeClr val="accent2"/>
          </a:fillRef>
          <a:effectRef idx="2">
            <a:schemeClr val="accent2"/>
          </a:effectRef>
          <a:fontRef idx="minor">
            <a:schemeClr val="tx1"/>
          </a:fontRef>
        </p:style>
      </p:cxnSp>
      <p:sp>
        <p:nvSpPr>
          <p:cNvPr id="3" name="TextBox 2">
            <a:extLst>
              <a:ext uri="{FF2B5EF4-FFF2-40B4-BE49-F238E27FC236}">
                <a16:creationId xmlns:a16="http://schemas.microsoft.com/office/drawing/2014/main" id="{856ADBDC-8A2B-6F2D-F858-960548BD2FE9}"/>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2019</a:t>
            </a:r>
          </a:p>
        </p:txBody>
      </p:sp>
    </p:spTree>
    <p:extLst>
      <p:ext uri="{BB962C8B-B14F-4D97-AF65-F5344CB8AC3E}">
        <p14:creationId xmlns:p14="http://schemas.microsoft.com/office/powerpoint/2010/main" val="37964068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39-67D7-4676-837D-461E3C362B4C}"/>
              </a:ext>
            </a:extLst>
          </p:cNvPr>
          <p:cNvSpPr>
            <a:spLocks noGrp="1"/>
          </p:cNvSpPr>
          <p:nvPr>
            <p:ph type="title"/>
          </p:nvPr>
        </p:nvSpPr>
        <p:spPr/>
        <p:txBody>
          <a:bodyPr/>
          <a:lstStyle/>
          <a:p>
            <a:r>
              <a:rPr lang="en-US" dirty="0"/>
              <a:t>In the US</a:t>
            </a:r>
          </a:p>
        </p:txBody>
      </p:sp>
      <p:pic>
        <p:nvPicPr>
          <p:cNvPr id="5" name="Picture 4">
            <a:extLst>
              <a:ext uri="{FF2B5EF4-FFF2-40B4-BE49-F238E27FC236}">
                <a16:creationId xmlns:a16="http://schemas.microsoft.com/office/drawing/2014/main" id="{4D165BF3-A22A-4CB2-A2C0-727773FA2E04}"/>
              </a:ext>
            </a:extLst>
          </p:cNvPr>
          <p:cNvPicPr>
            <a:picLocks noChangeAspect="1"/>
          </p:cNvPicPr>
          <p:nvPr/>
        </p:nvPicPr>
        <p:blipFill>
          <a:blip r:embed="rId2"/>
          <a:stretch>
            <a:fillRect/>
          </a:stretch>
        </p:blipFill>
        <p:spPr>
          <a:xfrm>
            <a:off x="533400" y="1371526"/>
            <a:ext cx="5372376" cy="1447874"/>
          </a:xfrm>
          <a:prstGeom prst="rect">
            <a:avLst/>
          </a:prstGeom>
        </p:spPr>
      </p:pic>
      <p:pic>
        <p:nvPicPr>
          <p:cNvPr id="6" name="Picture 5">
            <a:extLst>
              <a:ext uri="{FF2B5EF4-FFF2-40B4-BE49-F238E27FC236}">
                <a16:creationId xmlns:a16="http://schemas.microsoft.com/office/drawing/2014/main" id="{03821FE1-96FD-4B61-94BD-139D00DDEE5E}"/>
              </a:ext>
            </a:extLst>
          </p:cNvPr>
          <p:cNvPicPr>
            <a:picLocks noChangeAspect="1"/>
          </p:cNvPicPr>
          <p:nvPr/>
        </p:nvPicPr>
        <p:blipFill>
          <a:blip r:embed="rId3"/>
          <a:stretch>
            <a:fillRect/>
          </a:stretch>
        </p:blipFill>
        <p:spPr>
          <a:xfrm>
            <a:off x="628652" y="2911477"/>
            <a:ext cx="6898433" cy="3581399"/>
          </a:xfrm>
          <a:prstGeom prst="rect">
            <a:avLst/>
          </a:prstGeom>
        </p:spPr>
      </p:pic>
      <p:cxnSp>
        <p:nvCxnSpPr>
          <p:cNvPr id="9" name="Straight Connector 8">
            <a:extLst>
              <a:ext uri="{FF2B5EF4-FFF2-40B4-BE49-F238E27FC236}">
                <a16:creationId xmlns:a16="http://schemas.microsoft.com/office/drawing/2014/main" id="{A21D0774-8549-44E0-A45B-652D05891346}"/>
              </a:ext>
            </a:extLst>
          </p:cNvPr>
          <p:cNvCxnSpPr/>
          <p:nvPr/>
        </p:nvCxnSpPr>
        <p:spPr>
          <a:xfrm>
            <a:off x="1066800" y="27432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2D9008B-EEBD-45E7-A02C-02DE060B4C74}"/>
              </a:ext>
            </a:extLst>
          </p:cNvPr>
          <p:cNvSpPr txBox="1"/>
          <p:nvPr/>
        </p:nvSpPr>
        <p:spPr>
          <a:xfrm rot="2615768">
            <a:off x="4818725" y="1489331"/>
            <a:ext cx="4557210" cy="830997"/>
          </a:xfrm>
          <a:prstGeom prst="rect">
            <a:avLst/>
          </a:prstGeom>
          <a:noFill/>
        </p:spPr>
        <p:txBody>
          <a:bodyPr wrap="none" rtlCol="0">
            <a:spAutoFit/>
          </a:bodyPr>
          <a:lstStyle/>
          <a:p>
            <a:pPr algn="ctr"/>
            <a:r>
              <a:rPr lang="en-US" sz="2400" b="1" dirty="0">
                <a:solidFill>
                  <a:srgbClr val="FF0000"/>
                </a:solidFill>
              </a:rPr>
              <a:t>Bill Introduced in 2019</a:t>
            </a:r>
          </a:p>
          <a:p>
            <a:r>
              <a:rPr lang="en-US" sz="2400" b="1" dirty="0">
                <a:solidFill>
                  <a:srgbClr val="FF0000"/>
                </a:solidFill>
              </a:rPr>
              <a:t>Did not receive a vote in Congress.</a:t>
            </a:r>
          </a:p>
        </p:txBody>
      </p:sp>
      <p:cxnSp>
        <p:nvCxnSpPr>
          <p:cNvPr id="14" name="Straight Connector 13">
            <a:extLst>
              <a:ext uri="{FF2B5EF4-FFF2-40B4-BE49-F238E27FC236}">
                <a16:creationId xmlns:a16="http://schemas.microsoft.com/office/drawing/2014/main" id="{9D759E9C-9474-450F-AEBE-33E29FEDA0BB}"/>
              </a:ext>
            </a:extLst>
          </p:cNvPr>
          <p:cNvCxnSpPr>
            <a:cxnSpLocks/>
          </p:cNvCxnSpPr>
          <p:nvPr/>
        </p:nvCxnSpPr>
        <p:spPr>
          <a:xfrm>
            <a:off x="1295400" y="3962400"/>
            <a:ext cx="205740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55E0FDB3-138F-4913-A1D4-877DDB044BDB}"/>
              </a:ext>
            </a:extLst>
          </p:cNvPr>
          <p:cNvSpPr/>
          <p:nvPr/>
        </p:nvSpPr>
        <p:spPr>
          <a:xfrm>
            <a:off x="533403" y="1371526"/>
            <a:ext cx="7162799" cy="533407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2929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p:txBody>
          <a:bodyPr>
            <a:normAutofit/>
          </a:bodyPr>
          <a:lstStyle/>
          <a:p>
            <a:r>
              <a:rPr lang="en-US" sz="3200" dirty="0"/>
              <a:t>European Union Study</a:t>
            </a:r>
          </a:p>
        </p:txBody>
      </p:sp>
      <p:pic>
        <p:nvPicPr>
          <p:cNvPr id="3" name="Picture 2">
            <a:extLst>
              <a:ext uri="{FF2B5EF4-FFF2-40B4-BE49-F238E27FC236}">
                <a16:creationId xmlns:a16="http://schemas.microsoft.com/office/drawing/2014/main" id="{55FABA29-1817-4DF6-A0BD-E91F47622229}"/>
              </a:ext>
            </a:extLst>
          </p:cNvPr>
          <p:cNvPicPr>
            <a:picLocks noChangeAspect="1"/>
          </p:cNvPicPr>
          <p:nvPr/>
        </p:nvPicPr>
        <p:blipFill>
          <a:blip r:embed="rId2"/>
          <a:stretch>
            <a:fillRect/>
          </a:stretch>
        </p:blipFill>
        <p:spPr>
          <a:xfrm>
            <a:off x="4419600" y="739813"/>
            <a:ext cx="3862549" cy="2063833"/>
          </a:xfrm>
          <a:prstGeom prst="rect">
            <a:avLst/>
          </a:prstGeom>
        </p:spPr>
      </p:pic>
      <p:pic>
        <p:nvPicPr>
          <p:cNvPr id="4" name="Picture 3">
            <a:extLst>
              <a:ext uri="{FF2B5EF4-FFF2-40B4-BE49-F238E27FC236}">
                <a16:creationId xmlns:a16="http://schemas.microsoft.com/office/drawing/2014/main" id="{866A18AD-F2E2-44DC-87B5-A1A8E87785E7}"/>
              </a:ext>
            </a:extLst>
          </p:cNvPr>
          <p:cNvPicPr>
            <a:picLocks noChangeAspect="1"/>
          </p:cNvPicPr>
          <p:nvPr/>
        </p:nvPicPr>
        <p:blipFill>
          <a:blip r:embed="rId3"/>
          <a:stretch>
            <a:fillRect/>
          </a:stretch>
        </p:blipFill>
        <p:spPr>
          <a:xfrm>
            <a:off x="985191" y="3172205"/>
            <a:ext cx="7168211" cy="2063833"/>
          </a:xfrm>
          <a:prstGeom prst="rect">
            <a:avLst/>
          </a:prstGeom>
        </p:spPr>
      </p:pic>
      <p:sp>
        <p:nvSpPr>
          <p:cNvPr id="5" name="Rectangle 4">
            <a:extLst>
              <a:ext uri="{FF2B5EF4-FFF2-40B4-BE49-F238E27FC236}">
                <a16:creationId xmlns:a16="http://schemas.microsoft.com/office/drawing/2014/main" id="{C132F39F-0993-49B3-A2BA-A3A042DBCBDC}"/>
              </a:ext>
            </a:extLst>
          </p:cNvPr>
          <p:cNvSpPr/>
          <p:nvPr/>
        </p:nvSpPr>
        <p:spPr>
          <a:xfrm>
            <a:off x="533402" y="6245425"/>
            <a:ext cx="8305799" cy="307777"/>
          </a:xfrm>
          <a:prstGeom prst="rect">
            <a:avLst/>
          </a:prstGeom>
        </p:spPr>
        <p:txBody>
          <a:bodyPr wrap="square">
            <a:spAutoFit/>
          </a:bodyPr>
          <a:lstStyle/>
          <a:p>
            <a:r>
              <a:rPr lang="en-US" sz="1400" dirty="0">
                <a:hlinkClick r:id="rId4"/>
              </a:rPr>
              <a:t>https://www.europarl.europa.eu/thinktank/en/document.html?reference=EPRS_STU(2019)624262</a:t>
            </a:r>
            <a:r>
              <a:rPr lang="en-US" sz="1400" dirty="0"/>
              <a:t> </a:t>
            </a:r>
          </a:p>
        </p:txBody>
      </p:sp>
      <p:cxnSp>
        <p:nvCxnSpPr>
          <p:cNvPr id="6" name="Straight Connector 5">
            <a:extLst>
              <a:ext uri="{FF2B5EF4-FFF2-40B4-BE49-F238E27FC236}">
                <a16:creationId xmlns:a16="http://schemas.microsoft.com/office/drawing/2014/main" id="{5BA1E61B-D45A-4EC0-AF60-4B565271E941}"/>
              </a:ext>
            </a:extLst>
          </p:cNvPr>
          <p:cNvCxnSpPr>
            <a:cxnSpLocks/>
          </p:cNvCxnSpPr>
          <p:nvPr/>
        </p:nvCxnSpPr>
        <p:spPr>
          <a:xfrm>
            <a:off x="3962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FD2CA93A-B896-88D3-ED8F-4AD8BF40C236}"/>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2019</a:t>
            </a:r>
          </a:p>
        </p:txBody>
      </p:sp>
    </p:spTree>
    <p:extLst>
      <p:ext uri="{BB962C8B-B14F-4D97-AF65-F5344CB8AC3E}">
        <p14:creationId xmlns:p14="http://schemas.microsoft.com/office/powerpoint/2010/main" val="3883334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 application, Word&#10;&#10;Description automatically generated">
            <a:extLst>
              <a:ext uri="{FF2B5EF4-FFF2-40B4-BE49-F238E27FC236}">
                <a16:creationId xmlns:a16="http://schemas.microsoft.com/office/drawing/2014/main" id="{F280B1CE-F2E8-EEDD-9C75-D519339C5EF7}"/>
              </a:ext>
            </a:extLst>
          </p:cNvPr>
          <p:cNvPicPr>
            <a:picLocks noGrp="1" noChangeAspect="1"/>
          </p:cNvPicPr>
          <p:nvPr>
            <p:ph sz="half" idx="4294967295"/>
          </p:nvPr>
        </p:nvPicPr>
        <p:blipFill>
          <a:blip r:embed="rId2">
            <a:grayscl/>
            <a:extLst>
              <a:ext uri="{28A0092B-C50C-407E-A947-70E740481C1C}">
                <a14:useLocalDpi xmlns:a14="http://schemas.microsoft.com/office/drawing/2010/main" val="0"/>
              </a:ext>
            </a:extLst>
          </a:blip>
          <a:stretch>
            <a:fillRect/>
          </a:stretch>
        </p:blipFill>
        <p:spPr>
          <a:xfrm>
            <a:off x="381890" y="419100"/>
            <a:ext cx="8342467" cy="5715000"/>
          </a:xfrm>
          <a:ln w="12700">
            <a:solidFill>
              <a:schemeClr val="tx1"/>
            </a:solidFill>
          </a:ln>
        </p:spPr>
      </p:pic>
      <p:sp>
        <p:nvSpPr>
          <p:cNvPr id="7" name="TextBox 6">
            <a:extLst>
              <a:ext uri="{FF2B5EF4-FFF2-40B4-BE49-F238E27FC236}">
                <a16:creationId xmlns:a16="http://schemas.microsoft.com/office/drawing/2014/main" id="{CAD177D9-EC8A-F3B6-75D6-939993B8790D}"/>
              </a:ext>
            </a:extLst>
          </p:cNvPr>
          <p:cNvSpPr txBox="1"/>
          <p:nvPr/>
        </p:nvSpPr>
        <p:spPr>
          <a:xfrm>
            <a:off x="774157" y="6396348"/>
            <a:ext cx="9881686" cy="338554"/>
          </a:xfrm>
          <a:prstGeom prst="rect">
            <a:avLst/>
          </a:prstGeom>
          <a:noFill/>
        </p:spPr>
        <p:txBody>
          <a:bodyPr wrap="square">
            <a:spAutoFit/>
          </a:bodyPr>
          <a:lstStyle/>
          <a:p>
            <a:r>
              <a:rPr lang="en-US" sz="1600" dirty="0"/>
              <a:t>Source: </a:t>
            </a:r>
            <a:r>
              <a:rPr lang="en-US" sz="1600" dirty="0">
                <a:hlinkClick r:id="rId3"/>
              </a:rPr>
              <a:t>https://ai.google/static/documents/recommendations-for-regulating-ai.pdf</a:t>
            </a:r>
            <a:r>
              <a:rPr lang="en-US" sz="1600" dirty="0"/>
              <a:t>, 2021 </a:t>
            </a:r>
          </a:p>
        </p:txBody>
      </p:sp>
      <p:cxnSp>
        <p:nvCxnSpPr>
          <p:cNvPr id="12" name="Straight Connector 11">
            <a:extLst>
              <a:ext uri="{FF2B5EF4-FFF2-40B4-BE49-F238E27FC236}">
                <a16:creationId xmlns:a16="http://schemas.microsoft.com/office/drawing/2014/main" id="{9C0F475D-EFEF-64AE-CF4E-666AECF98C40}"/>
              </a:ext>
            </a:extLst>
          </p:cNvPr>
          <p:cNvCxnSpPr/>
          <p:nvPr/>
        </p:nvCxnSpPr>
        <p:spPr>
          <a:xfrm>
            <a:off x="1371600" y="3505200"/>
            <a:ext cx="4343400"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3A9E128A-2EAB-AA99-5B1D-0A148A23CF25}"/>
              </a:ext>
            </a:extLst>
          </p:cNvPr>
          <p:cNvSpPr/>
          <p:nvPr/>
        </p:nvSpPr>
        <p:spPr>
          <a:xfrm>
            <a:off x="1295400" y="5257805"/>
            <a:ext cx="6507844" cy="83790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TextBox 1">
            <a:extLst>
              <a:ext uri="{FF2B5EF4-FFF2-40B4-BE49-F238E27FC236}">
                <a16:creationId xmlns:a16="http://schemas.microsoft.com/office/drawing/2014/main" id="{E6EAB035-CEEB-4CE0-FA29-86351BFD6B8A}"/>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2021</a:t>
            </a:r>
          </a:p>
        </p:txBody>
      </p:sp>
    </p:spTree>
    <p:extLst>
      <p:ext uri="{BB962C8B-B14F-4D97-AF65-F5344CB8AC3E}">
        <p14:creationId xmlns:p14="http://schemas.microsoft.com/office/powerpoint/2010/main" val="2844662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89D55-5800-7960-D379-4B0DEBDA1F5A}"/>
              </a:ext>
            </a:extLst>
          </p:cNvPr>
          <p:cNvPicPr>
            <a:picLocks noChangeAspect="1"/>
          </p:cNvPicPr>
          <p:nvPr/>
        </p:nvPicPr>
        <p:blipFill>
          <a:blip r:embed="rId2"/>
          <a:stretch>
            <a:fillRect/>
          </a:stretch>
        </p:blipFill>
        <p:spPr>
          <a:xfrm>
            <a:off x="450414" y="228600"/>
            <a:ext cx="6361633" cy="6477000"/>
          </a:xfrm>
          <a:prstGeom prst="rect">
            <a:avLst/>
          </a:prstGeom>
        </p:spPr>
      </p:pic>
      <p:sp>
        <p:nvSpPr>
          <p:cNvPr id="4" name="TextBox 3">
            <a:extLst>
              <a:ext uri="{FF2B5EF4-FFF2-40B4-BE49-F238E27FC236}">
                <a16:creationId xmlns:a16="http://schemas.microsoft.com/office/drawing/2014/main" id="{5D3EBB26-C99C-180B-943D-C62BC8C56CCA}"/>
              </a:ext>
            </a:extLst>
          </p:cNvPr>
          <p:cNvSpPr txBox="1"/>
          <p:nvPr/>
        </p:nvSpPr>
        <p:spPr>
          <a:xfrm>
            <a:off x="6971233" y="1600200"/>
            <a:ext cx="1918869" cy="4524315"/>
          </a:xfrm>
          <a:prstGeom prst="rect">
            <a:avLst/>
          </a:prstGeom>
          <a:noFill/>
        </p:spPr>
        <p:txBody>
          <a:bodyPr wrap="square" rtlCol="0">
            <a:spAutoFit/>
          </a:bodyPr>
          <a:lstStyle/>
          <a:p>
            <a:r>
              <a:rPr lang="en-US" sz="1600" b="0" i="0" dirty="0">
                <a:solidFill>
                  <a:srgbClr val="0A2458"/>
                </a:solidFill>
                <a:effectLst/>
                <a:highlight>
                  <a:srgbClr val="FFFFFF"/>
                </a:highlight>
                <a:latin typeface="MercurySSm-Book-Pro_Web"/>
              </a:rPr>
              <a:t>Some important points:</a:t>
            </a:r>
          </a:p>
          <a:p>
            <a:endParaRPr lang="en-US" sz="1600" b="0" i="0" dirty="0">
              <a:solidFill>
                <a:srgbClr val="0A2458"/>
              </a:solidFill>
              <a:effectLst/>
              <a:highlight>
                <a:srgbClr val="FFFFFF"/>
              </a:highlight>
              <a:latin typeface="MercurySSm-Book-Pro_Web"/>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Artificial Intelligence must be </a:t>
            </a:r>
            <a:r>
              <a:rPr lang="en-US" sz="1600" b="1" i="0" dirty="0">
                <a:solidFill>
                  <a:srgbClr val="0A2458"/>
                </a:solidFill>
                <a:effectLst/>
                <a:highlight>
                  <a:srgbClr val="FFFFFF"/>
                </a:highlight>
                <a:latin typeface="MercurySSm-Book-Pro_Web"/>
              </a:rPr>
              <a:t>safe and secure</a:t>
            </a:r>
            <a:r>
              <a:rPr lang="en-US" sz="1600" b="0" i="0" dirty="0">
                <a:solidFill>
                  <a:srgbClr val="0A2458"/>
                </a:solidFill>
                <a:effectLst/>
                <a:highlight>
                  <a:srgbClr val="FFFFFF"/>
                </a:highlight>
                <a:latin typeface="MercurySSm-Book-Pro_Web"/>
              </a:rPr>
              <a:t>.</a:t>
            </a: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Promoting </a:t>
            </a:r>
            <a:r>
              <a:rPr lang="en-US" sz="1600" b="1" i="0" dirty="0">
                <a:solidFill>
                  <a:srgbClr val="0A2458"/>
                </a:solidFill>
                <a:effectLst/>
                <a:highlight>
                  <a:srgbClr val="FFFFFF"/>
                </a:highlight>
                <a:latin typeface="MercurySSm-Book-Pro_Web"/>
              </a:rPr>
              <a:t>responsible innovation, competition, and collaboration</a:t>
            </a:r>
            <a:endParaRPr lang="en-US" sz="1600" b="1" dirty="0">
              <a:solidFill>
                <a:srgbClr val="0A2458"/>
              </a:solidFill>
              <a:highlight>
                <a:srgbClr val="FFFFFF"/>
              </a:highlight>
              <a:latin typeface="MercurySSm-Book-Pro_Web"/>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Americans’ </a:t>
            </a:r>
            <a:r>
              <a:rPr lang="en-US" sz="1600" b="1" i="0" dirty="0">
                <a:solidFill>
                  <a:srgbClr val="0A2458"/>
                </a:solidFill>
                <a:effectLst/>
                <a:highlight>
                  <a:srgbClr val="FFFFFF"/>
                </a:highlight>
                <a:latin typeface="MercurySSm-Book-Pro_Web"/>
              </a:rPr>
              <a:t>privacy, civil liberties and labor rights </a:t>
            </a:r>
            <a:r>
              <a:rPr lang="en-US" sz="1600" b="0" i="0" dirty="0">
                <a:solidFill>
                  <a:srgbClr val="0A2458"/>
                </a:solidFill>
                <a:effectLst/>
                <a:highlight>
                  <a:srgbClr val="FFFFFF"/>
                </a:highlight>
                <a:latin typeface="MercurySSm-Book-Pro_Web"/>
              </a:rPr>
              <a:t>must be protected.</a:t>
            </a:r>
          </a:p>
          <a:p>
            <a:endParaRPr lang="en-US" sz="1600" dirty="0"/>
          </a:p>
        </p:txBody>
      </p:sp>
      <p:sp>
        <p:nvSpPr>
          <p:cNvPr id="5" name="Rectangle 4">
            <a:extLst>
              <a:ext uri="{FF2B5EF4-FFF2-40B4-BE49-F238E27FC236}">
                <a16:creationId xmlns:a16="http://schemas.microsoft.com/office/drawing/2014/main" id="{4C8D0290-83A7-DAD6-D51E-E582E4F1FEE8}"/>
              </a:ext>
            </a:extLst>
          </p:cNvPr>
          <p:cNvSpPr/>
          <p:nvPr/>
        </p:nvSpPr>
        <p:spPr>
          <a:xfrm>
            <a:off x="609600" y="152400"/>
            <a:ext cx="6202447" cy="6477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A640AA-ADC2-FBC4-05FC-76D9B975B84D}"/>
              </a:ext>
            </a:extLst>
          </p:cNvPr>
          <p:cNvCxnSpPr>
            <a:cxnSpLocks/>
          </p:cNvCxnSpPr>
          <p:nvPr/>
        </p:nvCxnSpPr>
        <p:spPr>
          <a:xfrm>
            <a:off x="2438400" y="4876800"/>
            <a:ext cx="1143000" cy="0"/>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0B128D9F-1128-06EF-D300-9D330488054F}"/>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2023</a:t>
            </a:r>
          </a:p>
        </p:txBody>
      </p:sp>
      <p:cxnSp>
        <p:nvCxnSpPr>
          <p:cNvPr id="7" name="Straight Connector 6">
            <a:extLst>
              <a:ext uri="{FF2B5EF4-FFF2-40B4-BE49-F238E27FC236}">
                <a16:creationId xmlns:a16="http://schemas.microsoft.com/office/drawing/2014/main" id="{766E5CAF-894F-6983-2AD5-53D79D1D9976}"/>
              </a:ext>
            </a:extLst>
          </p:cNvPr>
          <p:cNvCxnSpPr>
            <a:cxnSpLocks/>
          </p:cNvCxnSpPr>
          <p:nvPr/>
        </p:nvCxnSpPr>
        <p:spPr>
          <a:xfrm>
            <a:off x="4572000" y="5257800"/>
            <a:ext cx="1066800" cy="0"/>
          </a:xfrm>
          <a:prstGeom prst="line">
            <a:avLst/>
          </a:prstGeom>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EAFB1DCF-85DF-7AA7-E029-785992C37E70}"/>
              </a:ext>
            </a:extLst>
          </p:cNvPr>
          <p:cNvSpPr txBox="1"/>
          <p:nvPr/>
        </p:nvSpPr>
        <p:spPr>
          <a:xfrm>
            <a:off x="1752600" y="762000"/>
            <a:ext cx="4572000" cy="369332"/>
          </a:xfrm>
          <a:prstGeom prst="rect">
            <a:avLst/>
          </a:prstGeom>
          <a:noFill/>
        </p:spPr>
        <p:txBody>
          <a:bodyPr wrap="square">
            <a:spAutoFit/>
          </a:bodyPr>
          <a:lstStyle/>
          <a:p>
            <a:r>
              <a:rPr lang="en-US" b="1" dirty="0"/>
              <a:t>US White House Executive Order 14110</a:t>
            </a:r>
          </a:p>
        </p:txBody>
      </p:sp>
    </p:spTree>
    <p:extLst>
      <p:ext uri="{BB962C8B-B14F-4D97-AF65-F5344CB8AC3E}">
        <p14:creationId xmlns:p14="http://schemas.microsoft.com/office/powerpoint/2010/main" val="2305141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58E7465-4D0E-4522-87CB-90A4A8132B6C}"/>
              </a:ext>
            </a:extLst>
          </p:cNvPr>
          <p:cNvSpPr>
            <a:spLocks noGrp="1"/>
          </p:cNvSpPr>
          <p:nvPr>
            <p:ph type="title"/>
          </p:nvPr>
        </p:nvSpPr>
        <p:spPr>
          <a:xfrm>
            <a:off x="482602" y="321736"/>
            <a:ext cx="8178799" cy="1135737"/>
          </a:xfrm>
        </p:spPr>
        <p:txBody>
          <a:bodyPr>
            <a:normAutofit/>
          </a:bodyPr>
          <a:lstStyle/>
          <a:p>
            <a:r>
              <a:rPr lang="en-US" sz="3100" dirty="0"/>
              <a:t>Algorithmic Bias and Fairness</a:t>
            </a:r>
          </a:p>
        </p:txBody>
      </p:sp>
      <p:sp>
        <p:nvSpPr>
          <p:cNvPr id="3" name="Content Placeholder 2">
            <a:extLst>
              <a:ext uri="{FF2B5EF4-FFF2-40B4-BE49-F238E27FC236}">
                <a16:creationId xmlns:a16="http://schemas.microsoft.com/office/drawing/2014/main" id="{1FF59570-2A67-4C4E-891F-24588C624866}"/>
              </a:ext>
            </a:extLst>
          </p:cNvPr>
          <p:cNvSpPr>
            <a:spLocks noGrp="1"/>
          </p:cNvSpPr>
          <p:nvPr>
            <p:ph idx="1"/>
          </p:nvPr>
        </p:nvSpPr>
        <p:spPr>
          <a:xfrm>
            <a:off x="628649" y="1219200"/>
            <a:ext cx="7886700" cy="4351338"/>
          </a:xfrm>
        </p:spPr>
        <p:txBody>
          <a:bodyPr>
            <a:normAutofit/>
          </a:bodyPr>
          <a:lstStyle/>
          <a:p>
            <a:pPr marL="0" indent="0">
              <a:buNone/>
            </a:pPr>
            <a:r>
              <a:rPr lang="en-US" sz="2000" dirty="0"/>
              <a:t>“</a:t>
            </a:r>
            <a:r>
              <a:rPr lang="en-US" sz="2000" b="1" dirty="0"/>
              <a:t>Algorithmic bias</a:t>
            </a:r>
            <a:r>
              <a:rPr lang="en-US" sz="2000" dirty="0"/>
              <a:t> describes systematic and repeatable errors in a computer system that create unfair outcomes, such as privileging one arbitrary group of users over others.”</a:t>
            </a:r>
            <a:r>
              <a:rPr lang="en-US" sz="2000" dirty="0">
                <a:solidFill>
                  <a:schemeClr val="bg2">
                    <a:lumMod val="75000"/>
                  </a:schemeClr>
                </a:solidFill>
              </a:rPr>
              <a:t> Wikipedia</a:t>
            </a:r>
            <a:endParaRPr lang="en-US" sz="2000" dirty="0"/>
          </a:p>
        </p:txBody>
      </p:sp>
      <p:sp>
        <p:nvSpPr>
          <p:cNvPr id="12" name="Rectangle 11">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8208801" y="2200695"/>
            <a:ext cx="645368" cy="48402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400197" y="1502156"/>
            <a:ext cx="2532832" cy="954774"/>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8518" y="5230017"/>
            <a:ext cx="2017580" cy="760545"/>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60240" y="5789405"/>
            <a:ext cx="485578" cy="364184"/>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Diagram 4">
            <a:extLst>
              <a:ext uri="{FF2B5EF4-FFF2-40B4-BE49-F238E27FC236}">
                <a16:creationId xmlns:a16="http://schemas.microsoft.com/office/drawing/2014/main" id="{07CF245D-0F2C-4AD5-946E-E8277CAC6124}"/>
              </a:ext>
            </a:extLst>
          </p:cNvPr>
          <p:cNvGraphicFramePr/>
          <p:nvPr>
            <p:extLst>
              <p:ext uri="{D42A27DB-BD31-4B8C-83A1-F6EECF244321}">
                <p14:modId xmlns:p14="http://schemas.microsoft.com/office/powerpoint/2010/main" val="3943814506"/>
              </p:ext>
            </p:extLst>
          </p:nvPr>
        </p:nvGraphicFramePr>
        <p:xfrm>
          <a:off x="548548" y="1750891"/>
          <a:ext cx="8178799"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70778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What is it the Goal of AI?</a:t>
            </a:r>
          </a:p>
        </p:txBody>
      </p:sp>
      <p:graphicFrame>
        <p:nvGraphicFramePr>
          <p:cNvPr id="6" name="Content Placeholder 5">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1533842165"/>
              </p:ext>
            </p:extLst>
          </p:nvPr>
        </p:nvGraphicFramePr>
        <p:xfrm>
          <a:off x="1190625" y="5129189"/>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DC40672-1DAD-B7B0-8166-7B453ED540AE}"/>
              </a:ext>
            </a:extLst>
          </p:cNvPr>
          <p:cNvSpPr txBox="1"/>
          <p:nvPr/>
        </p:nvSpPr>
        <p:spPr>
          <a:xfrm>
            <a:off x="654050" y="1353538"/>
            <a:ext cx="7981950" cy="4462760"/>
          </a:xfrm>
          <a:prstGeom prst="rect">
            <a:avLst/>
          </a:prstGeom>
          <a:noFill/>
        </p:spPr>
        <p:txBody>
          <a:bodyPr wrap="square">
            <a:spAutoFit/>
          </a:bodyPr>
          <a:lstStyle/>
          <a:p>
            <a:pPr algn="ctr"/>
            <a:r>
              <a:rPr lang="en-US" sz="2000" dirty="0"/>
              <a:t>“Have machines solve problems that a challenging for humans.”</a:t>
            </a:r>
          </a:p>
          <a:p>
            <a:endParaRPr lang="en-US" sz="2000" dirty="0"/>
          </a:p>
          <a:p>
            <a:pPr marL="342900" indent="-342900">
              <a:buFont typeface="Arial" panose="020B0604020202020204" pitchFamily="34" charset="0"/>
              <a:buChar char="•"/>
            </a:pPr>
            <a:r>
              <a:rPr lang="en-US" sz="2000" dirty="0"/>
              <a:t>We call the machine an</a:t>
            </a:r>
            <a:r>
              <a:rPr lang="en-US" sz="2000" b="1" dirty="0"/>
              <a:t> agent </a:t>
            </a:r>
            <a:r>
              <a:rPr lang="en-US" sz="2000" dirty="0"/>
              <a:t>or</a:t>
            </a:r>
            <a:r>
              <a:rPr lang="en-US" sz="2000" b="1" dirty="0"/>
              <a:t> intelligent agent.</a:t>
            </a:r>
          </a:p>
          <a:p>
            <a:pPr marL="342900" indent="-342900">
              <a:buFont typeface="Arial" panose="020B0604020202020204" pitchFamily="34" charset="0"/>
              <a:buChar char="•"/>
            </a:pPr>
            <a:endParaRPr lang="en-US" sz="2000" b="1" dirty="0"/>
          </a:p>
          <a:p>
            <a:pPr marL="342900" indent="-342900">
              <a:buFont typeface="Arial" panose="020B0604020202020204" pitchFamily="34" charset="0"/>
              <a:buChar char="•"/>
            </a:pPr>
            <a:r>
              <a:rPr lang="en-US" sz="2000" b="1" dirty="0"/>
              <a:t>Narrow AI </a:t>
            </a:r>
            <a:r>
              <a:rPr lang="en-US" sz="2000" dirty="0">
                <a:solidFill>
                  <a:schemeClr val="tx1"/>
                </a:solidFill>
                <a:latin typeface="+mn-lt"/>
                <a:ea typeface="+mn-ea"/>
                <a:cs typeface="+mn-cs"/>
              </a:rPr>
              <a:t>focuses on intelligent agents to solve a specific problem.</a:t>
            </a:r>
            <a:endParaRPr lang="en-US" sz="2000" dirty="0"/>
          </a:p>
          <a:p>
            <a:pPr marL="342900" indent="-342900">
              <a:buFont typeface="Arial" panose="020B0604020202020204" pitchFamily="34" charset="0"/>
              <a:buChar char="•"/>
            </a:pPr>
            <a:r>
              <a:rPr lang="en-US" sz="2000" dirty="0"/>
              <a:t>An </a:t>
            </a:r>
            <a:r>
              <a:rPr lang="en-US" sz="2000" b="1" dirty="0"/>
              <a:t>artificial general intelligence (AGI) </a:t>
            </a:r>
            <a:r>
              <a:rPr lang="en-US" sz="2000" dirty="0"/>
              <a:t>is a hypothetical intelligent agent which can understand or learn any intellectual task that human beings can. 			       		  </a:t>
            </a:r>
            <a:r>
              <a:rPr lang="en-US" sz="2000" kern="1200" dirty="0">
                <a:solidFill>
                  <a:schemeClr val="bg1">
                    <a:lumMod val="65000"/>
                  </a:schemeClr>
                </a:solidFill>
                <a:latin typeface="+mn-lt"/>
                <a:ea typeface="+mn-ea"/>
                <a:cs typeface="+mn-cs"/>
              </a:rPr>
              <a:t>[Wikipedia entry on AGI]</a:t>
            </a:r>
            <a:endParaRPr lang="en-US" sz="2000" dirty="0"/>
          </a:p>
          <a:p>
            <a:endParaRPr lang="en-US" sz="2000" dirty="0"/>
          </a:p>
          <a:p>
            <a:pPr algn="ctr"/>
            <a:r>
              <a:rPr lang="en-US" sz="2400" b="1" dirty="0"/>
              <a:t>How do we achieve this?</a:t>
            </a:r>
          </a:p>
          <a:p>
            <a:endParaRPr lang="en-US" sz="2000" b="1" dirty="0"/>
          </a:p>
          <a:p>
            <a:endParaRPr lang="en-US" sz="2000" b="1" dirty="0"/>
          </a:p>
          <a:p>
            <a:r>
              <a:rPr lang="en-US" sz="2000" b="1" dirty="0"/>
              <a:t>Create an agent that can</a:t>
            </a:r>
          </a:p>
          <a:p>
            <a:r>
              <a:rPr lang="en-US" sz="2000" dirty="0"/>
              <a:t>			</a:t>
            </a:r>
            <a:endParaRPr lang="en-US" sz="2000" dirty="0">
              <a:solidFill>
                <a:schemeClr val="bg1">
                  <a:lumMod val="65000"/>
                </a:schemeClr>
              </a:solidFill>
            </a:endParaRPr>
          </a:p>
        </p:txBody>
      </p:sp>
    </p:spTree>
    <p:extLst>
      <p:ext uri="{BB962C8B-B14F-4D97-AF65-F5344CB8AC3E}">
        <p14:creationId xmlns:p14="http://schemas.microsoft.com/office/powerpoint/2010/main" val="263862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1" end="1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very Google Assistant command for your Nest speaker or display - CNET">
            <a:extLst>
              <a:ext uri="{FF2B5EF4-FFF2-40B4-BE49-F238E27FC236}">
                <a16:creationId xmlns:a16="http://schemas.microsoft.com/office/drawing/2014/main" id="{4F4F0D65-13DB-45F0-EEA1-6EED9D807C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68" r="31129"/>
          <a:stretch/>
        </p:blipFill>
        <p:spPr bwMode="auto">
          <a:xfrm>
            <a:off x="4661457" y="0"/>
            <a:ext cx="4482544"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a:xfrm>
            <a:off x="480060" y="325369"/>
            <a:ext cx="4472940" cy="970031"/>
          </a:xfrm>
        </p:spPr>
        <p:txBody>
          <a:bodyPr anchor="b">
            <a:normAutofit/>
          </a:bodyPr>
          <a:lstStyle/>
          <a:p>
            <a:r>
              <a:rPr lang="en-US" sz="4700" dirty="0"/>
              <a:t>AI Safety</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480060" y="1286809"/>
            <a:ext cx="4396740" cy="2590258"/>
          </a:xfrm>
        </p:spPr>
        <p:txBody>
          <a:bodyPr>
            <a:normAutofit fontScale="77500" lnSpcReduction="20000"/>
          </a:bodyPr>
          <a:lstStyle/>
          <a:p>
            <a:pPr marL="0" indent="0">
              <a:buNone/>
            </a:pPr>
            <a:r>
              <a:rPr lang="en-US" sz="1900" dirty="0"/>
              <a:t>“Prevent accidents, misuse, or other harmful consequences of AI.”</a:t>
            </a:r>
          </a:p>
          <a:p>
            <a:r>
              <a:rPr lang="en-US" sz="1900" dirty="0"/>
              <a:t>AI is an “optimizer!” </a:t>
            </a:r>
          </a:p>
          <a:p>
            <a:pPr lvl="1"/>
            <a:r>
              <a:rPr lang="en-US" sz="1600" dirty="0"/>
              <a:t>Goal/reward alignment: How do we specify a robust objective function?</a:t>
            </a:r>
          </a:p>
          <a:p>
            <a:pPr lvl="1"/>
            <a:r>
              <a:rPr lang="en-US" sz="1600" dirty="0"/>
              <a:t>Unintended side effects? AI needs to follow social norms.</a:t>
            </a:r>
          </a:p>
          <a:p>
            <a:pPr lvl="1"/>
            <a:r>
              <a:rPr lang="en-US" sz="1600" dirty="0"/>
              <a:t>Prevent reward hacking.</a:t>
            </a:r>
          </a:p>
          <a:p>
            <a:pPr lvl="1"/>
            <a:r>
              <a:rPr lang="en-US" sz="1600" dirty="0"/>
              <a:t>Instrumental convergence </a:t>
            </a:r>
            <a:br>
              <a:rPr lang="en-US" sz="1600" dirty="0"/>
            </a:br>
            <a:r>
              <a:rPr lang="en-US" sz="1600" dirty="0"/>
              <a:t>(common subgoals like the need for more power).</a:t>
            </a:r>
          </a:p>
          <a:p>
            <a:r>
              <a:rPr lang="en-US" sz="1900" dirty="0"/>
              <a:t>AI Testing</a:t>
            </a:r>
          </a:p>
          <a:p>
            <a:r>
              <a:rPr lang="en-US" sz="1900" dirty="0"/>
              <a:t>Monitoring AI</a:t>
            </a:r>
          </a:p>
          <a:p>
            <a:r>
              <a:rPr lang="en-US" sz="1900" dirty="0"/>
              <a:t>Adversarial robustness</a:t>
            </a:r>
          </a:p>
        </p:txBody>
      </p:sp>
      <p:sp>
        <p:nvSpPr>
          <p:cNvPr id="4" name="TextBox 3">
            <a:extLst>
              <a:ext uri="{FF2B5EF4-FFF2-40B4-BE49-F238E27FC236}">
                <a16:creationId xmlns:a16="http://schemas.microsoft.com/office/drawing/2014/main" id="{76467FEC-2B8B-FAEB-B8C4-86F695AB9DAE}"/>
              </a:ext>
            </a:extLst>
          </p:cNvPr>
          <p:cNvSpPr txBox="1"/>
          <p:nvPr/>
        </p:nvSpPr>
        <p:spPr>
          <a:xfrm>
            <a:off x="5351288" y="6581001"/>
            <a:ext cx="3790653" cy="276999"/>
          </a:xfrm>
          <a:prstGeom prst="rect">
            <a:avLst/>
          </a:prstGeom>
          <a:noFill/>
        </p:spPr>
        <p:txBody>
          <a:bodyPr wrap="none" rtlCol="0">
            <a:spAutoFit/>
          </a:bodyPr>
          <a:lstStyle/>
          <a:p>
            <a:r>
              <a:rPr lang="en-US" sz="1200" dirty="0">
                <a:solidFill>
                  <a:schemeClr val="bg1"/>
                </a:solidFill>
              </a:rPr>
              <a:t>Credit: Terminator 3: Rise of the Machines. Warner Bros.</a:t>
            </a:r>
          </a:p>
        </p:txBody>
      </p:sp>
      <p:grpSp>
        <p:nvGrpSpPr>
          <p:cNvPr id="5" name="Group 4">
            <a:extLst>
              <a:ext uri="{FF2B5EF4-FFF2-40B4-BE49-F238E27FC236}">
                <a16:creationId xmlns:a16="http://schemas.microsoft.com/office/drawing/2014/main" id="{593AD3FD-5A6F-6732-7C91-B1204BC0D035}"/>
              </a:ext>
            </a:extLst>
          </p:cNvPr>
          <p:cNvGrpSpPr/>
          <p:nvPr/>
        </p:nvGrpSpPr>
        <p:grpSpPr>
          <a:xfrm>
            <a:off x="886585" y="3980810"/>
            <a:ext cx="3235530" cy="2552779"/>
            <a:chOff x="1161391" y="615149"/>
            <a:chExt cx="7282448" cy="6124747"/>
          </a:xfrm>
        </p:grpSpPr>
        <p:sp>
          <p:nvSpPr>
            <p:cNvPr id="6" name="Rectangle 5">
              <a:extLst>
                <a:ext uri="{FF2B5EF4-FFF2-40B4-BE49-F238E27FC236}">
                  <a16:creationId xmlns:a16="http://schemas.microsoft.com/office/drawing/2014/main" id="{C550D55D-9F32-D75C-433F-6FD2CCBE6AC8}"/>
                </a:ext>
              </a:extLst>
            </p:cNvPr>
            <p:cNvSpPr/>
            <p:nvPr/>
          </p:nvSpPr>
          <p:spPr>
            <a:xfrm>
              <a:off x="2895600" y="1524000"/>
              <a:ext cx="2133600" cy="1828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400" dirty="0"/>
                <a:t>Intelligent Agent</a:t>
              </a:r>
              <a:endParaRPr lang="en-US" sz="300" dirty="0"/>
            </a:p>
          </p:txBody>
        </p:sp>
        <p:pic>
          <p:nvPicPr>
            <p:cNvPr id="7" name="Graphic 6" descr="Group with solid fill">
              <a:extLst>
                <a:ext uri="{FF2B5EF4-FFF2-40B4-BE49-F238E27FC236}">
                  <a16:creationId xmlns:a16="http://schemas.microsoft.com/office/drawing/2014/main" id="{5389ADA1-C740-215D-A420-2283491FF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4484" y="5239409"/>
              <a:ext cx="1313791" cy="1313791"/>
            </a:xfrm>
            <a:prstGeom prst="rect">
              <a:avLst/>
            </a:prstGeom>
          </p:spPr>
        </p:pic>
        <p:pic>
          <p:nvPicPr>
            <p:cNvPr id="8" name="Graphic 7" descr="Woman Shrugging with solid fill">
              <a:extLst>
                <a:ext uri="{FF2B5EF4-FFF2-40B4-BE49-F238E27FC236}">
                  <a16:creationId xmlns:a16="http://schemas.microsoft.com/office/drawing/2014/main" id="{86D582CC-4605-7113-9E4C-175A7E6992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344097"/>
              <a:ext cx="914400" cy="914400"/>
            </a:xfrm>
            <a:prstGeom prst="rect">
              <a:avLst/>
            </a:prstGeom>
          </p:spPr>
        </p:pic>
        <p:sp>
          <p:nvSpPr>
            <p:cNvPr id="9" name="Arrow: Right 8">
              <a:extLst>
                <a:ext uri="{FF2B5EF4-FFF2-40B4-BE49-F238E27FC236}">
                  <a16:creationId xmlns:a16="http://schemas.microsoft.com/office/drawing/2014/main" id="{281FB642-A55C-67D8-C7D9-7F44D049FB3D}"/>
                </a:ext>
              </a:extLst>
            </p:cNvPr>
            <p:cNvSpPr/>
            <p:nvPr/>
          </p:nvSpPr>
          <p:spPr>
            <a:xfrm rot="1606142">
              <a:off x="5201309" y="2640032"/>
              <a:ext cx="838200" cy="2286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800"/>
            </a:p>
          </p:txBody>
        </p:sp>
        <p:sp>
          <p:nvSpPr>
            <p:cNvPr id="10" name="Arrow: Right 9">
              <a:extLst>
                <a:ext uri="{FF2B5EF4-FFF2-40B4-BE49-F238E27FC236}">
                  <a16:creationId xmlns:a16="http://schemas.microsoft.com/office/drawing/2014/main" id="{A4CA3A75-9214-7EE3-BD2C-E829EE0579DE}"/>
                </a:ext>
              </a:extLst>
            </p:cNvPr>
            <p:cNvSpPr/>
            <p:nvPr/>
          </p:nvSpPr>
          <p:spPr>
            <a:xfrm rot="10060878">
              <a:off x="5193137" y="1943113"/>
              <a:ext cx="838200" cy="228600"/>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sz="800"/>
            </a:p>
          </p:txBody>
        </p:sp>
        <p:sp>
          <p:nvSpPr>
            <p:cNvPr id="11" name="TextBox 10">
              <a:extLst>
                <a:ext uri="{FF2B5EF4-FFF2-40B4-BE49-F238E27FC236}">
                  <a16:creationId xmlns:a16="http://schemas.microsoft.com/office/drawing/2014/main" id="{6B4CE341-C122-42D6-80D0-CEB1451506A8}"/>
                </a:ext>
              </a:extLst>
            </p:cNvPr>
            <p:cNvSpPr txBox="1"/>
            <p:nvPr/>
          </p:nvSpPr>
          <p:spPr>
            <a:xfrm>
              <a:off x="6244462" y="990600"/>
              <a:ext cx="716485" cy="502660"/>
            </a:xfrm>
            <a:prstGeom prst="rect">
              <a:avLst/>
            </a:prstGeom>
            <a:noFill/>
          </p:spPr>
          <p:txBody>
            <a:bodyPr wrap="none" rtlCol="0">
              <a:spAutoFit/>
            </a:bodyPr>
            <a:lstStyle/>
            <a:p>
              <a:r>
                <a:rPr lang="en-US" sz="800" dirty="0">
                  <a:solidFill>
                    <a:schemeClr val="accent6"/>
                  </a:solidFill>
                </a:rPr>
                <a:t>User</a:t>
              </a:r>
            </a:p>
          </p:txBody>
        </p:sp>
        <p:sp>
          <p:nvSpPr>
            <p:cNvPr id="12" name="Thought Bubble: Cloud 11">
              <a:extLst>
                <a:ext uri="{FF2B5EF4-FFF2-40B4-BE49-F238E27FC236}">
                  <a16:creationId xmlns:a16="http://schemas.microsoft.com/office/drawing/2014/main" id="{ECB88D9B-06B8-AEE4-5446-A34AE175FF13}"/>
                </a:ext>
              </a:extLst>
            </p:cNvPr>
            <p:cNvSpPr/>
            <p:nvPr/>
          </p:nvSpPr>
          <p:spPr>
            <a:xfrm>
              <a:off x="1161391" y="4771505"/>
              <a:ext cx="1676400" cy="685791"/>
            </a:xfrm>
            <a:prstGeom prst="cloudCallout">
              <a:avLst>
                <a:gd name="adj1" fmla="val 39355"/>
                <a:gd name="adj2" fmla="val 6824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50" dirty="0"/>
                <a:t>Goals</a:t>
              </a:r>
            </a:p>
          </p:txBody>
        </p:sp>
        <p:sp>
          <p:nvSpPr>
            <p:cNvPr id="13" name="Arrow: Right 12">
              <a:extLst>
                <a:ext uri="{FF2B5EF4-FFF2-40B4-BE49-F238E27FC236}">
                  <a16:creationId xmlns:a16="http://schemas.microsoft.com/office/drawing/2014/main" id="{665C4A83-53D1-A166-C215-B418750632E5}"/>
                </a:ext>
              </a:extLst>
            </p:cNvPr>
            <p:cNvSpPr/>
            <p:nvPr/>
          </p:nvSpPr>
          <p:spPr>
            <a:xfrm rot="17007124">
              <a:off x="2542930" y="4154810"/>
              <a:ext cx="1897008" cy="562038"/>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p>
          </p:txBody>
        </p:sp>
        <p:sp>
          <p:nvSpPr>
            <p:cNvPr id="14" name="Scroll: Vertical 13">
              <a:extLst>
                <a:ext uri="{FF2B5EF4-FFF2-40B4-BE49-F238E27FC236}">
                  <a16:creationId xmlns:a16="http://schemas.microsoft.com/office/drawing/2014/main" id="{EC1EF92C-FD9C-8344-CF97-57C0E6620760}"/>
                </a:ext>
              </a:extLst>
            </p:cNvPr>
            <p:cNvSpPr/>
            <p:nvPr/>
          </p:nvSpPr>
          <p:spPr>
            <a:xfrm>
              <a:off x="4476091" y="5210507"/>
              <a:ext cx="2484856" cy="1313786"/>
            </a:xfrm>
            <a:prstGeom prst="verticalScrol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bg1"/>
                  </a:solidFill>
                </a:rPr>
                <a:t>Data</a:t>
              </a:r>
              <a:endParaRPr lang="en-US" sz="1600" dirty="0">
                <a:solidFill>
                  <a:schemeClr val="bg1"/>
                </a:solidFill>
              </a:endParaRPr>
            </a:p>
          </p:txBody>
        </p:sp>
        <p:sp>
          <p:nvSpPr>
            <p:cNvPr id="15" name="Arrow: Right 14">
              <a:extLst>
                <a:ext uri="{FF2B5EF4-FFF2-40B4-BE49-F238E27FC236}">
                  <a16:creationId xmlns:a16="http://schemas.microsoft.com/office/drawing/2014/main" id="{9DD3CB4A-9A77-6873-649A-AE9D009B1C74}"/>
                </a:ext>
              </a:extLst>
            </p:cNvPr>
            <p:cNvSpPr/>
            <p:nvPr/>
          </p:nvSpPr>
          <p:spPr>
            <a:xfrm rot="14238213">
              <a:off x="3682967" y="3999328"/>
              <a:ext cx="1840786" cy="585176"/>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dirty="0"/>
            </a:p>
          </p:txBody>
        </p:sp>
        <p:sp>
          <p:nvSpPr>
            <p:cNvPr id="16" name="Arrow: Right 15">
              <a:extLst>
                <a:ext uri="{FF2B5EF4-FFF2-40B4-BE49-F238E27FC236}">
                  <a16:creationId xmlns:a16="http://schemas.microsoft.com/office/drawing/2014/main" id="{C6FEB165-0BEA-1E73-3397-68E13FB8582F}"/>
                </a:ext>
              </a:extLst>
            </p:cNvPr>
            <p:cNvSpPr/>
            <p:nvPr/>
          </p:nvSpPr>
          <p:spPr>
            <a:xfrm>
              <a:off x="3848274" y="5705967"/>
              <a:ext cx="725217" cy="38060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800"/>
            </a:p>
          </p:txBody>
        </p:sp>
        <p:sp>
          <p:nvSpPr>
            <p:cNvPr id="17" name="TextBox 16">
              <a:extLst>
                <a:ext uri="{FF2B5EF4-FFF2-40B4-BE49-F238E27FC236}">
                  <a16:creationId xmlns:a16="http://schemas.microsoft.com/office/drawing/2014/main" id="{6EF93A49-024A-3F04-1071-78B79FEC0F2D}"/>
                </a:ext>
              </a:extLst>
            </p:cNvPr>
            <p:cNvSpPr txBox="1"/>
            <p:nvPr/>
          </p:nvSpPr>
          <p:spPr>
            <a:xfrm>
              <a:off x="3758317" y="5372658"/>
              <a:ext cx="813966" cy="502660"/>
            </a:xfrm>
            <a:prstGeom prst="rect">
              <a:avLst/>
            </a:prstGeom>
            <a:noFill/>
          </p:spPr>
          <p:txBody>
            <a:bodyPr wrap="none" rtlCol="0">
              <a:spAutoFit/>
            </a:bodyPr>
            <a:lstStyle/>
            <a:p>
              <a:r>
                <a:rPr lang="en-US" sz="800" dirty="0">
                  <a:solidFill>
                    <a:schemeClr val="accent2"/>
                  </a:solidFill>
                </a:rPr>
                <a:t>select</a:t>
              </a:r>
            </a:p>
          </p:txBody>
        </p:sp>
        <p:sp>
          <p:nvSpPr>
            <p:cNvPr id="18" name="TextBox 17">
              <a:extLst>
                <a:ext uri="{FF2B5EF4-FFF2-40B4-BE49-F238E27FC236}">
                  <a16:creationId xmlns:a16="http://schemas.microsoft.com/office/drawing/2014/main" id="{5760F0DF-320F-F25C-8687-ABFD7EE1EA03}"/>
                </a:ext>
              </a:extLst>
            </p:cNvPr>
            <p:cNvSpPr txBox="1"/>
            <p:nvPr/>
          </p:nvSpPr>
          <p:spPr>
            <a:xfrm>
              <a:off x="4766360" y="4034655"/>
              <a:ext cx="725626" cy="502660"/>
            </a:xfrm>
            <a:prstGeom prst="rect">
              <a:avLst/>
            </a:prstGeom>
            <a:noFill/>
          </p:spPr>
          <p:txBody>
            <a:bodyPr wrap="none" rtlCol="0">
              <a:spAutoFit/>
            </a:bodyPr>
            <a:lstStyle/>
            <a:p>
              <a:r>
                <a:rPr lang="en-US" sz="800" dirty="0">
                  <a:solidFill>
                    <a:schemeClr val="accent2"/>
                  </a:solidFill>
                </a:rPr>
                <a:t>train</a:t>
              </a:r>
            </a:p>
          </p:txBody>
        </p:sp>
        <p:sp>
          <p:nvSpPr>
            <p:cNvPr id="19" name="Scroll: Vertical 18">
              <a:extLst>
                <a:ext uri="{FF2B5EF4-FFF2-40B4-BE49-F238E27FC236}">
                  <a16:creationId xmlns:a16="http://schemas.microsoft.com/office/drawing/2014/main" id="{58ABD6A5-148D-9B36-C6B0-577BFD2134DA}"/>
                </a:ext>
              </a:extLst>
            </p:cNvPr>
            <p:cNvSpPr/>
            <p:nvPr/>
          </p:nvSpPr>
          <p:spPr>
            <a:xfrm>
              <a:off x="1600096" y="990600"/>
              <a:ext cx="1676397" cy="1478224"/>
            </a:xfrm>
            <a:prstGeom prst="verticalScroll">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700" dirty="0">
                  <a:solidFill>
                    <a:schemeClr val="bg1"/>
                  </a:solidFill>
                </a:rPr>
                <a:t>Objectives and</a:t>
              </a:r>
              <a:br>
                <a:rPr lang="en-US" sz="700" dirty="0">
                  <a:solidFill>
                    <a:schemeClr val="bg1"/>
                  </a:solidFill>
                </a:rPr>
              </a:br>
              <a:r>
                <a:rPr lang="en-US" sz="700" dirty="0">
                  <a:solidFill>
                    <a:schemeClr val="bg1"/>
                  </a:solidFill>
                </a:rPr>
                <a:t>Rules</a:t>
              </a:r>
            </a:p>
          </p:txBody>
        </p:sp>
        <p:sp>
          <p:nvSpPr>
            <p:cNvPr id="20" name="TextBox 19">
              <a:extLst>
                <a:ext uri="{FF2B5EF4-FFF2-40B4-BE49-F238E27FC236}">
                  <a16:creationId xmlns:a16="http://schemas.microsoft.com/office/drawing/2014/main" id="{3EC60E39-63F9-3415-A4FC-05E16ECFEA0C}"/>
                </a:ext>
              </a:extLst>
            </p:cNvPr>
            <p:cNvSpPr txBox="1"/>
            <p:nvPr/>
          </p:nvSpPr>
          <p:spPr>
            <a:xfrm>
              <a:off x="2142764" y="6237236"/>
              <a:ext cx="1995926" cy="502660"/>
            </a:xfrm>
            <a:prstGeom prst="rect">
              <a:avLst/>
            </a:prstGeom>
            <a:noFill/>
          </p:spPr>
          <p:txBody>
            <a:bodyPr wrap="none" rtlCol="0">
              <a:spAutoFit/>
            </a:bodyPr>
            <a:lstStyle/>
            <a:p>
              <a:r>
                <a:rPr lang="en-US" sz="800" dirty="0">
                  <a:solidFill>
                    <a:schemeClr val="accent2"/>
                  </a:solidFill>
                </a:rPr>
                <a:t>Developers / owners</a:t>
              </a:r>
            </a:p>
          </p:txBody>
        </p:sp>
        <p:sp>
          <p:nvSpPr>
            <p:cNvPr id="21" name="Thought Bubble: Cloud 20">
              <a:extLst>
                <a:ext uri="{FF2B5EF4-FFF2-40B4-BE49-F238E27FC236}">
                  <a16:creationId xmlns:a16="http://schemas.microsoft.com/office/drawing/2014/main" id="{12AB4813-7874-5DF2-0105-8AE8073AFD28}"/>
                </a:ext>
              </a:extLst>
            </p:cNvPr>
            <p:cNvSpPr/>
            <p:nvPr/>
          </p:nvSpPr>
          <p:spPr>
            <a:xfrm>
              <a:off x="6780487" y="615149"/>
              <a:ext cx="1663352" cy="685791"/>
            </a:xfrm>
            <a:prstGeom prst="cloudCallout">
              <a:avLst>
                <a:gd name="adj1" fmla="val -53096"/>
                <a:gd name="adj2" fmla="val 6594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000" dirty="0"/>
                <a:t>Goals</a:t>
              </a:r>
            </a:p>
          </p:txBody>
        </p:sp>
      </p:grpSp>
      <p:sp>
        <p:nvSpPr>
          <p:cNvPr id="26" name="Explosion: 14 Points 25">
            <a:extLst>
              <a:ext uri="{FF2B5EF4-FFF2-40B4-BE49-F238E27FC236}">
                <a16:creationId xmlns:a16="http://schemas.microsoft.com/office/drawing/2014/main" id="{407FDD98-5879-C1FA-9418-4CEB791392FA}"/>
              </a:ext>
            </a:extLst>
          </p:cNvPr>
          <p:cNvSpPr/>
          <p:nvPr/>
        </p:nvSpPr>
        <p:spPr>
          <a:xfrm>
            <a:off x="2809427" y="4876541"/>
            <a:ext cx="1315313" cy="596477"/>
          </a:xfrm>
          <a:prstGeom prst="irregularSeal2">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100" dirty="0"/>
              <a:t>Action</a:t>
            </a:r>
          </a:p>
        </p:txBody>
      </p:sp>
      <p:cxnSp>
        <p:nvCxnSpPr>
          <p:cNvPr id="24" name="Straight Connector 23">
            <a:extLst>
              <a:ext uri="{FF2B5EF4-FFF2-40B4-BE49-F238E27FC236}">
                <a16:creationId xmlns:a16="http://schemas.microsoft.com/office/drawing/2014/main" id="{94566AF4-60EB-F8EF-3B84-66C3F67BCC40}"/>
              </a:ext>
            </a:extLst>
          </p:cNvPr>
          <p:cNvCxnSpPr>
            <a:cxnSpLocks/>
          </p:cNvCxnSpPr>
          <p:nvPr/>
        </p:nvCxnSpPr>
        <p:spPr>
          <a:xfrm flipV="1">
            <a:off x="1130316" y="4872416"/>
            <a:ext cx="158696" cy="840753"/>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0B05EC02-0490-D691-CA0E-7067963BE1AB}"/>
              </a:ext>
            </a:extLst>
          </p:cNvPr>
          <p:cNvCxnSpPr>
            <a:cxnSpLocks/>
            <a:endCxn id="11" idx="0"/>
          </p:cNvCxnSpPr>
          <p:nvPr/>
        </p:nvCxnSpPr>
        <p:spPr>
          <a:xfrm flipV="1">
            <a:off x="1864233" y="4137297"/>
            <a:ext cx="1439881" cy="42393"/>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7F04D843-9E70-9738-DF18-C678715897D3}"/>
              </a:ext>
            </a:extLst>
          </p:cNvPr>
          <p:cNvSpPr txBox="1"/>
          <p:nvPr/>
        </p:nvSpPr>
        <p:spPr>
          <a:xfrm>
            <a:off x="457200" y="5011084"/>
            <a:ext cx="838691" cy="261610"/>
          </a:xfrm>
          <a:prstGeom prst="rect">
            <a:avLst/>
          </a:prstGeom>
          <a:noFill/>
        </p:spPr>
        <p:txBody>
          <a:bodyPr wrap="none" rtlCol="0">
            <a:spAutoFit/>
          </a:bodyPr>
          <a:lstStyle/>
          <a:p>
            <a:r>
              <a:rPr lang="en-US" sz="1050" dirty="0">
                <a:solidFill>
                  <a:schemeClr val="accent1"/>
                </a:solidFill>
              </a:rPr>
              <a:t>Alignment?</a:t>
            </a:r>
          </a:p>
        </p:txBody>
      </p:sp>
      <p:sp>
        <p:nvSpPr>
          <p:cNvPr id="32" name="TextBox 31">
            <a:extLst>
              <a:ext uri="{FF2B5EF4-FFF2-40B4-BE49-F238E27FC236}">
                <a16:creationId xmlns:a16="http://schemas.microsoft.com/office/drawing/2014/main" id="{F9B57C0F-D4EC-297D-B837-A6C1BA97C563}"/>
              </a:ext>
            </a:extLst>
          </p:cNvPr>
          <p:cNvSpPr txBox="1"/>
          <p:nvPr/>
        </p:nvSpPr>
        <p:spPr>
          <a:xfrm>
            <a:off x="2203167" y="3886200"/>
            <a:ext cx="838691" cy="261610"/>
          </a:xfrm>
          <a:prstGeom prst="rect">
            <a:avLst/>
          </a:prstGeom>
          <a:noFill/>
        </p:spPr>
        <p:txBody>
          <a:bodyPr wrap="none" rtlCol="0">
            <a:spAutoFit/>
          </a:bodyPr>
          <a:lstStyle/>
          <a:p>
            <a:r>
              <a:rPr lang="en-US" sz="1050" dirty="0">
                <a:solidFill>
                  <a:schemeClr val="accent1"/>
                </a:solidFill>
              </a:rPr>
              <a:t>Alignment?</a:t>
            </a:r>
          </a:p>
        </p:txBody>
      </p:sp>
      <p:sp>
        <p:nvSpPr>
          <p:cNvPr id="34" name="TextBox 33">
            <a:extLst>
              <a:ext uri="{FF2B5EF4-FFF2-40B4-BE49-F238E27FC236}">
                <a16:creationId xmlns:a16="http://schemas.microsoft.com/office/drawing/2014/main" id="{FEEFA7D2-4980-A89D-7113-860B5CE87DBF}"/>
              </a:ext>
            </a:extLst>
          </p:cNvPr>
          <p:cNvSpPr txBox="1"/>
          <p:nvPr/>
        </p:nvSpPr>
        <p:spPr>
          <a:xfrm>
            <a:off x="1355364" y="5329081"/>
            <a:ext cx="543739" cy="215444"/>
          </a:xfrm>
          <a:prstGeom prst="rect">
            <a:avLst/>
          </a:prstGeom>
          <a:noFill/>
        </p:spPr>
        <p:txBody>
          <a:bodyPr wrap="none" rtlCol="0">
            <a:spAutoFit/>
          </a:bodyPr>
          <a:lstStyle/>
          <a:p>
            <a:r>
              <a:rPr lang="en-US" sz="800" dirty="0">
                <a:solidFill>
                  <a:schemeClr val="accent2"/>
                </a:solidFill>
              </a:rPr>
              <a:t>program</a:t>
            </a:r>
          </a:p>
        </p:txBody>
      </p:sp>
      <p:sp>
        <p:nvSpPr>
          <p:cNvPr id="22" name="Rectangle 21">
            <a:extLst>
              <a:ext uri="{FF2B5EF4-FFF2-40B4-BE49-F238E27FC236}">
                <a16:creationId xmlns:a16="http://schemas.microsoft.com/office/drawing/2014/main" id="{70091104-142C-9CA5-2617-EF35430AF080}"/>
              </a:ext>
            </a:extLst>
          </p:cNvPr>
          <p:cNvSpPr/>
          <p:nvPr/>
        </p:nvSpPr>
        <p:spPr>
          <a:xfrm>
            <a:off x="480060" y="3877067"/>
            <a:ext cx="3863340" cy="270393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loud 22">
            <a:extLst>
              <a:ext uri="{FF2B5EF4-FFF2-40B4-BE49-F238E27FC236}">
                <a16:creationId xmlns:a16="http://schemas.microsoft.com/office/drawing/2014/main" id="{0FC07237-315D-D77A-8390-15FF7FA535DF}"/>
              </a:ext>
            </a:extLst>
          </p:cNvPr>
          <p:cNvSpPr/>
          <p:nvPr/>
        </p:nvSpPr>
        <p:spPr>
          <a:xfrm>
            <a:off x="3432440" y="5254865"/>
            <a:ext cx="609600" cy="286477"/>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dirty="0"/>
              <a:t>Side effect</a:t>
            </a:r>
          </a:p>
        </p:txBody>
      </p:sp>
    </p:spTree>
    <p:extLst>
      <p:ext uri="{BB962C8B-B14F-4D97-AF65-F5344CB8AC3E}">
        <p14:creationId xmlns:p14="http://schemas.microsoft.com/office/powerpoint/2010/main" val="37169788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5730-6F5B-FAA0-6001-3900E454E7AA}"/>
              </a:ext>
            </a:extLst>
          </p:cNvPr>
          <p:cNvSpPr>
            <a:spLocks noGrp="1"/>
          </p:cNvSpPr>
          <p:nvPr>
            <p:ph type="title"/>
          </p:nvPr>
        </p:nvSpPr>
        <p:spPr>
          <a:xfrm>
            <a:off x="6482394" y="489507"/>
            <a:ext cx="2318706" cy="1655483"/>
          </a:xfrm>
        </p:spPr>
        <p:txBody>
          <a:bodyPr anchor="b">
            <a:normAutofit/>
          </a:bodyPr>
          <a:lstStyle/>
          <a:p>
            <a:r>
              <a:rPr lang="en-US" sz="3500"/>
              <a:t>Outlook</a:t>
            </a:r>
            <a:endParaRPr lang="en-US" sz="3500" dirty="0"/>
          </a:p>
        </p:txBody>
      </p:sp>
      <p:pic>
        <p:nvPicPr>
          <p:cNvPr id="5" name="Picture 4" descr="Robot operating a machine">
            <a:extLst>
              <a:ext uri="{FF2B5EF4-FFF2-40B4-BE49-F238E27FC236}">
                <a16:creationId xmlns:a16="http://schemas.microsoft.com/office/drawing/2014/main" id="{4F225A14-A0D1-596B-4268-00E52D31AD90}"/>
              </a:ext>
            </a:extLst>
          </p:cNvPr>
          <p:cNvPicPr>
            <a:picLocks noChangeAspect="1"/>
          </p:cNvPicPr>
          <p:nvPr/>
        </p:nvPicPr>
        <p:blipFill rotWithShape="1">
          <a:blip r:embed="rId2"/>
          <a:srcRect l="14513" r="12591"/>
          <a:stretch/>
        </p:blipFill>
        <p:spPr>
          <a:xfrm>
            <a:off x="-381000" y="431"/>
            <a:ext cx="6513149" cy="6857569"/>
          </a:xfrm>
          <a:prstGeom prst="rect">
            <a:avLst/>
          </a:prstGeom>
        </p:spPr>
      </p:pic>
      <p:sp>
        <p:nvSpPr>
          <p:cNvPr id="3" name="Content Placeholder 2">
            <a:extLst>
              <a:ext uri="{FF2B5EF4-FFF2-40B4-BE49-F238E27FC236}">
                <a16:creationId xmlns:a16="http://schemas.microsoft.com/office/drawing/2014/main" id="{B74BA019-F6C7-1975-DC38-524C9A731B36}"/>
              </a:ext>
            </a:extLst>
          </p:cNvPr>
          <p:cNvSpPr>
            <a:spLocks noGrp="1"/>
          </p:cNvSpPr>
          <p:nvPr>
            <p:ph idx="1"/>
          </p:nvPr>
        </p:nvSpPr>
        <p:spPr>
          <a:xfrm>
            <a:off x="6482394" y="2418408"/>
            <a:ext cx="2207110" cy="3540265"/>
          </a:xfrm>
        </p:spPr>
        <p:txBody>
          <a:bodyPr>
            <a:normAutofit fontScale="85000" lnSpcReduction="20000"/>
          </a:bodyPr>
          <a:lstStyle/>
          <a:p>
            <a:pPr marL="0" indent="0">
              <a:buNone/>
            </a:pPr>
            <a:r>
              <a:rPr lang="en-US" sz="1700" dirty="0"/>
              <a:t>AI is a technology that is on the verge of significant leaps…</a:t>
            </a:r>
          </a:p>
          <a:p>
            <a:endParaRPr lang="en-US" sz="1700" dirty="0"/>
          </a:p>
          <a:p>
            <a:r>
              <a:rPr lang="en-US" sz="1700" dirty="0"/>
              <a:t>New technologies always had  a </a:t>
            </a:r>
            <a:r>
              <a:rPr lang="en-US" sz="1700" b="1" dirty="0"/>
              <a:t>profound impacted</a:t>
            </a:r>
            <a:r>
              <a:rPr lang="en-US" sz="1700" dirty="0"/>
              <a:t> on the way we live and work (e.g., electricity, the internet, mobile communication). </a:t>
            </a:r>
          </a:p>
          <a:p>
            <a:r>
              <a:rPr lang="en-US" sz="1700" dirty="0"/>
              <a:t>We can expect unprecedented gains in productivity from better </a:t>
            </a:r>
            <a:r>
              <a:rPr lang="en-US" sz="1700" b="1" dirty="0"/>
              <a:t>narrow AI</a:t>
            </a:r>
            <a:r>
              <a:rPr lang="en-US" sz="1700" dirty="0"/>
              <a:t>.</a:t>
            </a:r>
          </a:p>
          <a:p>
            <a:endParaRPr lang="en-US" sz="1700" dirty="0"/>
          </a:p>
          <a:p>
            <a:r>
              <a:rPr lang="en-US" sz="1700" b="1" dirty="0"/>
              <a:t>This course will introduce simple techniques to create intelligent agents.</a:t>
            </a:r>
          </a:p>
          <a:p>
            <a:endParaRPr lang="en-US" sz="1700" dirty="0"/>
          </a:p>
        </p:txBody>
      </p:sp>
    </p:spTree>
    <p:extLst>
      <p:ext uri="{BB962C8B-B14F-4D97-AF65-F5344CB8AC3E}">
        <p14:creationId xmlns:p14="http://schemas.microsoft.com/office/powerpoint/2010/main" val="1101342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Content Placeholder 1">
            <a:extLst>
              <a:ext uri="{FF2B5EF4-FFF2-40B4-BE49-F238E27FC236}">
                <a16:creationId xmlns:a16="http://schemas.microsoft.com/office/drawing/2014/main" id="{3E5A5EF0-9CC7-4975-85A5-A6A3BDCF1401}"/>
              </a:ext>
            </a:extLst>
          </p:cNvPr>
          <p:cNvGraphicFramePr>
            <a:graphicFrameLocks noGrp="1"/>
          </p:cNvGraphicFramePr>
          <p:nvPr>
            <p:ph idx="1"/>
            <p:extLst>
              <p:ext uri="{D42A27DB-BD31-4B8C-83A1-F6EECF244321}">
                <p14:modId xmlns:p14="http://schemas.microsoft.com/office/powerpoint/2010/main" val="1031563721"/>
              </p:ext>
            </p:extLst>
          </p:nvPr>
        </p:nvGraphicFramePr>
        <p:xfrm>
          <a:off x="628650" y="1825627"/>
          <a:ext cx="7886700" cy="3432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FE9FE6E0-2499-4899-AEE4-A9B64443C289}"/>
              </a:ext>
            </a:extLst>
          </p:cNvPr>
          <p:cNvSpPr txBox="1"/>
          <p:nvPr/>
        </p:nvSpPr>
        <p:spPr>
          <a:xfrm>
            <a:off x="2917488" y="5815231"/>
            <a:ext cx="3306739" cy="584775"/>
          </a:xfrm>
          <a:prstGeom prst="rect">
            <a:avLst/>
          </a:prstGeom>
          <a:noFill/>
        </p:spPr>
        <p:txBody>
          <a:bodyPr wrap="none" rtlCol="0">
            <a:spAutoFit/>
          </a:bodyPr>
          <a:lstStyle/>
          <a:p>
            <a:r>
              <a:rPr lang="en-US" sz="3200" b="1" dirty="0"/>
              <a:t>Cognitive Sciences</a:t>
            </a:r>
          </a:p>
        </p:txBody>
      </p:sp>
      <p:sp>
        <p:nvSpPr>
          <p:cNvPr id="5" name="Left Brace 4">
            <a:extLst>
              <a:ext uri="{FF2B5EF4-FFF2-40B4-BE49-F238E27FC236}">
                <a16:creationId xmlns:a16="http://schemas.microsoft.com/office/drawing/2014/main" id="{4894A1DB-6F51-A0EA-F97D-41524E2C0977}"/>
              </a:ext>
            </a:extLst>
          </p:cNvPr>
          <p:cNvSpPr/>
          <p:nvPr/>
        </p:nvSpPr>
        <p:spPr>
          <a:xfrm rot="16200000">
            <a:off x="4371977" y="1645405"/>
            <a:ext cx="400050" cy="78867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BE3F5FDF-8244-970D-24F1-CFA6DEBF300B}"/>
              </a:ext>
            </a:extLst>
          </p:cNvPr>
          <p:cNvGraphicFramePr>
            <a:graphicFrameLocks/>
          </p:cNvGraphicFramePr>
          <p:nvPr>
            <p:extLst>
              <p:ext uri="{D42A27DB-BD31-4B8C-83A1-F6EECF244321}">
                <p14:modId xmlns:p14="http://schemas.microsoft.com/office/powerpoint/2010/main" val="2624074574"/>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turing"/>
          <p:cNvPicPr>
            <a:picLocks noChangeAspect="1" noChangeArrowheads="1"/>
          </p:cNvPicPr>
          <p:nvPr/>
        </p:nvPicPr>
        <p:blipFill>
          <a:blip r:embed="rId3" cstate="print">
            <a:duotone>
              <a:prstClr val="black"/>
              <a:srgbClr val="D9C3A5">
                <a:tint val="50000"/>
                <a:satMod val="180000"/>
              </a:srgbClr>
            </a:duotone>
          </a:blip>
          <a:srcRect/>
          <a:stretch>
            <a:fillRect/>
          </a:stretch>
        </p:blipFill>
        <p:spPr bwMode="auto">
          <a:xfrm>
            <a:off x="1524000" y="2222847"/>
            <a:ext cx="4579176" cy="1587153"/>
          </a:xfrm>
          <a:prstGeom prst="rect">
            <a:avLst/>
          </a:prstGeom>
          <a:noFill/>
          <a:ln w="9525">
            <a:noFill/>
            <a:miter lim="800000"/>
            <a:headEnd/>
            <a:tailEnd/>
          </a:ln>
        </p:spPr>
      </p:pic>
      <p:sp>
        <p:nvSpPr>
          <p:cNvPr id="8195" name="Rectangle 3"/>
          <p:cNvSpPr>
            <a:spLocks noGrp="1" noChangeArrowheads="1"/>
          </p:cNvSpPr>
          <p:nvPr>
            <p:ph idx="1"/>
          </p:nvPr>
        </p:nvSpPr>
        <p:spPr>
          <a:xfrm>
            <a:off x="628650" y="1447800"/>
            <a:ext cx="6762750" cy="5029200"/>
          </a:xfrm>
        </p:spPr>
        <p:txBody>
          <a:bodyPr>
            <a:noAutofit/>
          </a:bodyPr>
          <a:lstStyle/>
          <a:p>
            <a:r>
              <a:rPr lang="en-US" sz="1800" dirty="0"/>
              <a:t>Alan Turing rejects the question “Can machines think?”</a:t>
            </a:r>
          </a:p>
          <a:p>
            <a:r>
              <a:rPr lang="en-US" sz="1800" dirty="0"/>
              <a:t>The Turing Test tries to define what acting like a human means</a:t>
            </a:r>
            <a:br>
              <a:rPr lang="en-US" sz="1800" dirty="0"/>
            </a:br>
            <a:endParaRPr lang="en-US" sz="1800" dirty="0"/>
          </a:p>
          <a:p>
            <a:endParaRPr lang="en-US" sz="1800" dirty="0"/>
          </a:p>
          <a:p>
            <a:pPr marL="0" indent="0">
              <a:buNone/>
            </a:pPr>
            <a:br>
              <a:rPr lang="en-US" sz="1800" dirty="0"/>
            </a:br>
            <a:endParaRPr lang="en-US" sz="1800" dirty="0"/>
          </a:p>
          <a:p>
            <a:endParaRPr lang="en-US" sz="1800" dirty="0"/>
          </a:p>
          <a:p>
            <a:pPr marL="0" indent="0">
              <a:buNone/>
            </a:pPr>
            <a:endParaRPr lang="en-US" sz="1800" dirty="0"/>
          </a:p>
          <a:p>
            <a:r>
              <a:rPr lang="en-US" sz="1800" dirty="0"/>
              <a:t>What capabilities would a computer need to have to pass the Turing Test? These are still the core AI areas.</a:t>
            </a:r>
          </a:p>
          <a:p>
            <a:pPr lvl="1"/>
            <a:r>
              <a:rPr lang="en-US" sz="1600" dirty="0"/>
              <a:t>Natural language processing</a:t>
            </a:r>
          </a:p>
          <a:p>
            <a:pPr lvl="1"/>
            <a:r>
              <a:rPr lang="en-US" sz="1600" dirty="0"/>
              <a:t>Knowledge representation</a:t>
            </a:r>
          </a:p>
          <a:p>
            <a:pPr lvl="1"/>
            <a:r>
              <a:rPr lang="en-US" sz="1600" dirty="0"/>
              <a:t>Automated reasoning</a:t>
            </a:r>
          </a:p>
          <a:p>
            <a:pPr lvl="1"/>
            <a:r>
              <a:rPr lang="en-US" sz="1600" dirty="0"/>
              <a:t>Machine learning</a:t>
            </a:r>
            <a:endParaRPr lang="en-US" sz="1800" dirty="0"/>
          </a:p>
          <a:p>
            <a:r>
              <a:rPr lang="en-US" sz="1800" dirty="0"/>
              <a:t>Turing predicted that by the year 2000, machines would be able to fool 30% of human judges for five minutes. </a:t>
            </a:r>
            <a:br>
              <a:rPr lang="en-US" sz="1800" dirty="0"/>
            </a:br>
            <a:r>
              <a:rPr lang="en-US" sz="1800" dirty="0"/>
              <a:t>ChatGPT (2023) is probably doing a least that!</a:t>
            </a:r>
          </a:p>
        </p:txBody>
      </p:sp>
      <p:pic>
        <p:nvPicPr>
          <p:cNvPr id="10245" name="Picture 3"/>
          <p:cNvPicPr>
            <a:picLocks noChangeAspect="1" noChangeArrowheads="1"/>
          </p:cNvPicPr>
          <p:nvPr/>
        </p:nvPicPr>
        <p:blipFill>
          <a:blip r:embed="rId4" cstate="print"/>
          <a:srcRect/>
          <a:stretch>
            <a:fillRect/>
          </a:stretch>
        </p:blipFill>
        <p:spPr bwMode="auto">
          <a:xfrm>
            <a:off x="7580737" y="1555471"/>
            <a:ext cx="1247911" cy="1551806"/>
          </a:xfrm>
          <a:prstGeom prst="rect">
            <a:avLst/>
          </a:prstGeom>
          <a:ln>
            <a:noFill/>
          </a:ln>
          <a:effectLst>
            <a:outerShdw blurRad="292100" dist="139700" dir="2700000" algn="tl" rotWithShape="0">
              <a:srgbClr val="333333">
                <a:alpha val="65000"/>
              </a:srgbClr>
            </a:outerShdw>
          </a:effectLst>
        </p:spPr>
      </p:pic>
      <p:graphicFrame>
        <p:nvGraphicFramePr>
          <p:cNvPr id="2" name="Content Placeholder 5">
            <a:extLst>
              <a:ext uri="{FF2B5EF4-FFF2-40B4-BE49-F238E27FC236}">
                <a16:creationId xmlns:a16="http://schemas.microsoft.com/office/drawing/2014/main" id="{FB9E4C2B-4282-1092-DA38-43E2C14F5727}"/>
              </a:ext>
            </a:extLst>
          </p:cNvPr>
          <p:cNvGraphicFramePr>
            <a:graphicFrameLocks/>
          </p:cNvGraphicFramePr>
          <p:nvPr>
            <p:extLst>
              <p:ext uri="{D42A27DB-BD31-4B8C-83A1-F6EECF244321}">
                <p14:modId xmlns:p14="http://schemas.microsoft.com/office/powerpoint/2010/main" val="86051638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a:extLst>
              <a:ext uri="{FF2B5EF4-FFF2-40B4-BE49-F238E27FC236}">
                <a16:creationId xmlns:a16="http://schemas.microsoft.com/office/drawing/2014/main" id="{1F1999A5-A9F1-D8DC-079A-32F097EB75B4}"/>
              </a:ext>
            </a:extLst>
          </p:cNvPr>
          <p:cNvSpPr txBox="1"/>
          <p:nvPr/>
        </p:nvSpPr>
        <p:spPr>
          <a:xfrm>
            <a:off x="7290292" y="3230039"/>
            <a:ext cx="1828800" cy="954107"/>
          </a:xfrm>
          <a:prstGeom prst="rect">
            <a:avLst/>
          </a:prstGeom>
          <a:noFill/>
        </p:spPr>
        <p:txBody>
          <a:bodyPr wrap="square">
            <a:spAutoFit/>
          </a:bodyPr>
          <a:lstStyle/>
          <a:p>
            <a:pPr algn="ctr"/>
            <a:r>
              <a:rPr lang="en-US" sz="1400" dirty="0"/>
              <a:t>Alan Turing (1950) "Computing machinery and intelligence“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11717" y="-12701"/>
            <a:ext cx="7886700" cy="1325563"/>
          </a:xfrm>
        </p:spPr>
        <p:txBody>
          <a:bodyPr/>
          <a:lstStyle/>
          <a:p>
            <a:r>
              <a:rPr lang="en-US" dirty="0"/>
              <a:t>Turing Test: Criticism</a:t>
            </a:r>
          </a:p>
        </p:txBody>
      </p:sp>
      <p:sp>
        <p:nvSpPr>
          <p:cNvPr id="8195" name="Rectangle 3"/>
          <p:cNvSpPr>
            <a:spLocks noGrp="1" noChangeArrowheads="1"/>
          </p:cNvSpPr>
          <p:nvPr>
            <p:ph idx="1"/>
          </p:nvPr>
        </p:nvSpPr>
        <p:spPr>
          <a:xfrm>
            <a:off x="685800" y="1066800"/>
            <a:ext cx="4834468" cy="5257800"/>
          </a:xfrm>
        </p:spPr>
        <p:txBody>
          <a:bodyPr>
            <a:normAutofit fontScale="92500" lnSpcReduction="10000"/>
          </a:bodyPr>
          <a:lstStyle/>
          <a:p>
            <a:pPr marL="0" indent="0">
              <a:buNone/>
            </a:pPr>
            <a:r>
              <a:rPr lang="en-US" sz="2400" dirty="0"/>
              <a:t>What are some potential problems with the Turing Test?</a:t>
            </a:r>
            <a:endParaRPr lang="en-US" sz="1600" dirty="0"/>
          </a:p>
          <a:p>
            <a:pPr lvl="1"/>
            <a:r>
              <a:rPr lang="en-US" dirty="0"/>
              <a:t>Some human behavior is not intelligent.</a:t>
            </a:r>
          </a:p>
          <a:p>
            <a:pPr lvl="1"/>
            <a:r>
              <a:rPr lang="en-US" dirty="0"/>
              <a:t>Some intelligent behavior may not be human.</a:t>
            </a:r>
          </a:p>
          <a:p>
            <a:pPr lvl="1"/>
            <a:r>
              <a:rPr lang="en-US" dirty="0"/>
              <a:t>Human observers may be easy to fool.</a:t>
            </a:r>
          </a:p>
          <a:p>
            <a:pPr lvl="2">
              <a:buFont typeface="Arial" pitchFamily="34" charset="0"/>
              <a:buChar char="•"/>
            </a:pPr>
            <a:r>
              <a:rPr lang="en-US" sz="1800" dirty="0"/>
              <a:t>A lot depends on expectations.</a:t>
            </a:r>
          </a:p>
          <a:p>
            <a:pPr lvl="2">
              <a:buFont typeface="Arial" pitchFamily="34" charset="0"/>
              <a:buChar char="•"/>
            </a:pPr>
            <a:r>
              <a:rPr lang="en-US" sz="1800" i="1" dirty="0"/>
              <a:t>Anthropomorphic fallacy: </a:t>
            </a:r>
            <a:r>
              <a:rPr lang="en-US" sz="1800" dirty="0"/>
              <a:t>humans tend to humanize things.</a:t>
            </a:r>
            <a:endParaRPr lang="en-US" sz="1800" i="1" dirty="0"/>
          </a:p>
          <a:p>
            <a:pPr lvl="2">
              <a:buFont typeface="Arial" pitchFamily="34" charset="0"/>
              <a:buChar char="•"/>
            </a:pPr>
            <a:r>
              <a:rPr lang="en-US" sz="1800" dirty="0"/>
              <a:t>Imitate intelligence without intelligence. E.g., the early chatbots ELIZA (1964) simulates a conversation using pattern matching.</a:t>
            </a:r>
            <a:endParaRPr lang="en-US" sz="2400" dirty="0"/>
          </a:p>
          <a:p>
            <a:pPr marL="0" indent="0">
              <a:buNone/>
            </a:pPr>
            <a:endParaRPr lang="en-US" sz="2400" dirty="0"/>
          </a:p>
          <a:p>
            <a:pPr marL="0" indent="0">
              <a:buNone/>
            </a:pPr>
            <a:r>
              <a:rPr lang="en-US" sz="2400" dirty="0"/>
              <a:t>Is passing the Turing test a good scientific goal?</a:t>
            </a:r>
          </a:p>
          <a:p>
            <a:pPr lvl="1"/>
            <a:r>
              <a:rPr lang="en-US" dirty="0"/>
              <a:t>Engineering perspective: Imitating a human is not a good way to solve practical problems.</a:t>
            </a:r>
          </a:p>
          <a:p>
            <a:pPr lvl="1"/>
            <a:r>
              <a:rPr lang="en-US" dirty="0"/>
              <a:t>We can create useful intelligent agents without trying to imitate humans.</a:t>
            </a:r>
          </a:p>
        </p:txBody>
      </p:sp>
      <p:pic>
        <p:nvPicPr>
          <p:cNvPr id="6146" name="Picture 2" descr="Robots that gain consciousness and become like humans. « Psychological ...">
            <a:extLst>
              <a:ext uri="{FF2B5EF4-FFF2-40B4-BE49-F238E27FC236}">
                <a16:creationId xmlns:a16="http://schemas.microsoft.com/office/drawing/2014/main" id="{032C3494-7E0D-AE45-B66A-C2D26844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28800"/>
            <a:ext cx="3048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3C4225-2660-EA17-EAC2-588B90A17022}"/>
              </a:ext>
            </a:extLst>
          </p:cNvPr>
          <p:cNvSpPr txBox="1"/>
          <p:nvPr/>
        </p:nvSpPr>
        <p:spPr>
          <a:xfrm>
            <a:off x="5973233" y="1394632"/>
            <a:ext cx="2781300" cy="369332"/>
          </a:xfrm>
          <a:prstGeom prst="rect">
            <a:avLst/>
          </a:prstGeom>
          <a:noFill/>
        </p:spPr>
        <p:txBody>
          <a:bodyPr wrap="square">
            <a:spAutoFit/>
          </a:bodyPr>
          <a:lstStyle/>
          <a:p>
            <a:r>
              <a:rPr lang="en-US" b="1" dirty="0"/>
              <a:t>Chinese Room Argument</a:t>
            </a:r>
          </a:p>
        </p:txBody>
      </p:sp>
      <p:sp>
        <p:nvSpPr>
          <p:cNvPr id="7" name="TextBox 6">
            <a:extLst>
              <a:ext uri="{FF2B5EF4-FFF2-40B4-BE49-F238E27FC236}">
                <a16:creationId xmlns:a16="http://schemas.microsoft.com/office/drawing/2014/main" id="{B5D0DCB2-4A36-0BDB-EB16-18BD8B3FBACE}"/>
              </a:ext>
            </a:extLst>
          </p:cNvPr>
          <p:cNvSpPr txBox="1"/>
          <p:nvPr/>
        </p:nvSpPr>
        <p:spPr>
          <a:xfrm>
            <a:off x="5833533" y="3868486"/>
            <a:ext cx="2895600" cy="830997"/>
          </a:xfrm>
          <a:prstGeom prst="rect">
            <a:avLst/>
          </a:prstGeom>
          <a:noFill/>
        </p:spPr>
        <p:txBody>
          <a:bodyPr wrap="square">
            <a:spAutoFit/>
          </a:bodyPr>
          <a:lstStyle/>
          <a:p>
            <a:r>
              <a:rPr lang="en-US" sz="1600" dirty="0"/>
              <a:t>Thought experiment by John Searle (1980): Imitate intelligence using rules. </a:t>
            </a:r>
          </a:p>
        </p:txBody>
      </p:sp>
      <p:cxnSp>
        <p:nvCxnSpPr>
          <p:cNvPr id="9" name="Straight Connector 8">
            <a:extLst>
              <a:ext uri="{FF2B5EF4-FFF2-40B4-BE49-F238E27FC236}">
                <a16:creationId xmlns:a16="http://schemas.microsoft.com/office/drawing/2014/main" id="{5694F0D9-0638-DFA0-D73B-BC2AB56271F7}"/>
              </a:ext>
            </a:extLst>
          </p:cNvPr>
          <p:cNvCxnSpPr>
            <a:cxnSpLocks/>
          </p:cNvCxnSpPr>
          <p:nvPr/>
        </p:nvCxnSpPr>
        <p:spPr>
          <a:xfrm>
            <a:off x="5562600" y="1066800"/>
            <a:ext cx="0" cy="525780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Arrow: Right 1">
            <a:extLst>
              <a:ext uri="{FF2B5EF4-FFF2-40B4-BE49-F238E27FC236}">
                <a16:creationId xmlns:a16="http://schemas.microsoft.com/office/drawing/2014/main" id="{5E2D6868-C925-9B65-03CA-3301086BF6B5}"/>
              </a:ext>
            </a:extLst>
          </p:cNvPr>
          <p:cNvSpPr/>
          <p:nvPr/>
        </p:nvSpPr>
        <p:spPr>
          <a:xfrm>
            <a:off x="5181600" y="3276600"/>
            <a:ext cx="491066" cy="457200"/>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5">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95556"/>
            <a:ext cx="7886700" cy="3417478"/>
          </a:xfrm>
        </p:spPr>
        <p:txBody>
          <a:bodyPr>
            <a:normAutofit/>
          </a:bodyPr>
          <a:lstStyle/>
          <a:p>
            <a:pPr>
              <a:buFontTx/>
              <a:buChar char="•"/>
            </a:pPr>
            <a:r>
              <a:rPr lang="en-US" b="1" dirty="0"/>
              <a:t>Rationality</a:t>
            </a:r>
            <a:r>
              <a:rPr lang="en-US" dirty="0"/>
              <a:t>: Draw sensible conclusions from facts, logic and data.</a:t>
            </a:r>
          </a:p>
          <a:p>
            <a:pPr>
              <a:buFontTx/>
              <a:buChar char="•"/>
            </a:pPr>
            <a:r>
              <a:rPr lang="en-US" b="1" dirty="0"/>
              <a:t>Logic</a:t>
            </a:r>
            <a:r>
              <a:rPr lang="en-US" dirty="0"/>
              <a:t>: A chain of argument that always yield correct conclusions. </a:t>
            </a:r>
            <a:br>
              <a:rPr lang="en-US" dirty="0"/>
            </a:br>
            <a:r>
              <a:rPr lang="en-US" sz="1800" dirty="0"/>
              <a:t>E.g., “Socrates is a man; all men are mortal; therefore, Socrates is mortal.”</a:t>
            </a:r>
            <a:endParaRPr lang="en-US" sz="2000" dirty="0"/>
          </a:p>
          <a:p>
            <a:pPr>
              <a:buFontTx/>
              <a:buChar char="•"/>
            </a:pPr>
            <a:r>
              <a:rPr lang="en-US" b="1" dirty="0"/>
              <a:t>Logic-based approach to AI</a:t>
            </a:r>
            <a:r>
              <a:rPr lang="en-US" dirty="0"/>
              <a:t>: Describe problem in formal logic notation and apply general deduction procedures to solve it.</a:t>
            </a:r>
            <a:br>
              <a:rPr lang="en-US" dirty="0"/>
            </a:br>
            <a:r>
              <a:rPr lang="en-US" dirty="0"/>
              <a:t>Issues:</a:t>
            </a:r>
          </a:p>
          <a:p>
            <a:pPr lvl="1"/>
            <a:r>
              <a:rPr lang="en-US" dirty="0"/>
              <a:t>Describing real-world problems and knowledge using logic notation is hard.</a:t>
            </a:r>
          </a:p>
          <a:p>
            <a:pPr lvl="1"/>
            <a:r>
              <a:rPr lang="en-US" dirty="0"/>
              <a:t>Computational complexity of finding the solution.</a:t>
            </a:r>
          </a:p>
          <a:p>
            <a:pPr lvl="1"/>
            <a:r>
              <a:rPr lang="en-US" dirty="0"/>
              <a:t>Much intelligent or “rational” behavior in an uncertain world cannot be defined by simple logic rules.</a:t>
            </a:r>
          </a:p>
        </p:txBody>
      </p:sp>
      <mc:AlternateContent xmlns:mc="http://schemas.openxmlformats.org/markup-compatibility/2006">
        <mc:Choice xmlns:a14="http://schemas.microsoft.com/office/drawing/2010/main" Requires="a14">
          <p:sp>
            <p:nvSpPr>
              <p:cNvPr id="2" name="Rectangle 1">
                <a:extLst>
                  <a:ext uri="{FF2B5EF4-FFF2-40B4-BE49-F238E27FC236}">
                    <a16:creationId xmlns:a16="http://schemas.microsoft.com/office/drawing/2014/main" id="{D2D37FFC-3C6B-43CF-8251-E9BAF4CAF6D9}"/>
                  </a:ext>
                </a:extLst>
              </p:cNvPr>
              <p:cNvSpPr/>
              <p:nvPr/>
            </p:nvSpPr>
            <p:spPr>
              <a:xfrm>
                <a:off x="2514600" y="4913033"/>
                <a:ext cx="4705350" cy="17163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indent="-114300" algn="ctr"/>
                <a:r>
                  <a:rPr lang="en-US" dirty="0"/>
                  <a:t>What about the logical implication</a:t>
                </a:r>
              </a:p>
              <a:p>
                <a:pPr indent="-114300" algn="ctr"/>
                <a:r>
                  <a:rPr lang="en-US" dirty="0"/>
                  <a:t> </a:t>
                </a:r>
                <a14:m>
                  <m:oMath xmlns:m="http://schemas.openxmlformats.org/officeDocument/2006/math">
                    <m:r>
                      <a:rPr lang="en-US" i="1">
                        <a:latin typeface="Cambria Math" panose="02040503050406030204" pitchFamily="18" charset="0"/>
                      </a:rPr>
                      <m:t>𝑠𝑡𝑢𝑑𝑦</m:t>
                    </m:r>
                    <m:r>
                      <a:rPr lang="en-US" i="1">
                        <a:latin typeface="Cambria Math" panose="02040503050406030204" pitchFamily="18" charset="0"/>
                      </a:rPr>
                      <m:t> </m:t>
                    </m:r>
                    <m:r>
                      <a:rPr lang="en-US" i="1">
                        <a:latin typeface="Cambria Math" panose="02040503050406030204" pitchFamily="18" charset="0"/>
                      </a:rPr>
                      <m:t>h𝑎𝑟𝑑</m:t>
                    </m:r>
                    <m:r>
                      <a:rPr lang="en-US" i="1">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𝐴𝐼</m:t>
                    </m:r>
                  </m:oMath>
                </a14:m>
                <a:endParaRPr lang="en-US" dirty="0"/>
              </a:p>
              <a:p>
                <a:pPr indent="-114300" algn="ctr"/>
                <a:endParaRPr lang="en-US" dirty="0"/>
              </a:p>
              <a:p>
                <a:pPr indent="-114300" algn="ctr"/>
                <a:r>
                  <a:rPr lang="en-US" dirty="0"/>
                  <a:t>Should it rather be</a:t>
                </a:r>
              </a:p>
              <a:p>
                <a:pPr indent="-11430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𝑠𝑡𝑢𝑑𝑦</m:t>
                      </m:r>
                      <m:r>
                        <a:rPr lang="en-US" i="1" smtClean="0">
                          <a:latin typeface="Cambria Math" panose="02040503050406030204" pitchFamily="18" charset="0"/>
                        </a:rPr>
                        <m:t> </m:t>
                      </m:r>
                      <m:r>
                        <a:rPr lang="en-US" i="1" smtClean="0">
                          <a:latin typeface="Cambria Math" panose="02040503050406030204" pitchFamily="18" charset="0"/>
                        </a:rPr>
                        <m:t>h𝑎𝑟𝑑</m:t>
                      </m:r>
                      <m:r>
                        <a:rPr lang="en-US" b="0"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𝑙𝑢𝑐𝑘𝑦</m:t>
                      </m:r>
                      <m:r>
                        <a:rPr lang="en-US" i="1" smtClean="0">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i="1">
                          <a:latin typeface="Cambria Math" panose="02040503050406030204" pitchFamily="18" charset="0"/>
                        </a:rPr>
                        <m:t>𝐴𝐼</m:t>
                      </m:r>
                    </m:oMath>
                  </m:oMathPara>
                </a14:m>
                <a:endParaRPr lang="en-US" dirty="0"/>
              </a:p>
            </p:txBody>
          </p:sp>
        </mc:Choice>
        <mc:Fallback>
          <p:sp>
            <p:nvSpPr>
              <p:cNvPr id="2" name="Rectangle 1">
                <a:extLst>
                  <a:ext uri="{FF2B5EF4-FFF2-40B4-BE49-F238E27FC236}">
                    <a16:creationId xmlns:a16="http://schemas.microsoft.com/office/drawing/2014/main" id="{D2D37FFC-3C6B-43CF-8251-E9BAF4CAF6D9}"/>
                  </a:ext>
                </a:extLst>
              </p:cNvPr>
              <p:cNvSpPr>
                <a:spLocks noRot="1" noChangeAspect="1" noMove="1" noResize="1" noEditPoints="1" noAdjustHandles="1" noChangeArrowheads="1" noChangeShapeType="1" noTextEdit="1"/>
              </p:cNvSpPr>
              <p:nvPr/>
            </p:nvSpPr>
            <p:spPr>
              <a:xfrm>
                <a:off x="2514600" y="4913033"/>
                <a:ext cx="4705350" cy="1716367"/>
              </a:xfrm>
              <a:prstGeom prst="rect">
                <a:avLst/>
              </a:prstGeom>
              <a:blipFill>
                <a:blip r:embed="rId3"/>
                <a:stretch>
                  <a:fillRect t="-1761"/>
                </a:stretch>
              </a:blipFill>
            </p:spPr>
            <p:txBody>
              <a:bodyPr/>
              <a:lstStyle/>
              <a:p>
                <a:r>
                  <a:rPr lang="en-US">
                    <a:noFill/>
                  </a:rPr>
                  <a:t> </a:t>
                </a:r>
              </a:p>
            </p:txBody>
          </p:sp>
        </mc:Fallback>
      </mc:AlternateContent>
      <p:graphicFrame>
        <p:nvGraphicFramePr>
          <p:cNvPr id="4" name="Content Placeholder 5">
            <a:extLst>
              <a:ext uri="{FF2B5EF4-FFF2-40B4-BE49-F238E27FC236}">
                <a16:creationId xmlns:a16="http://schemas.microsoft.com/office/drawing/2014/main" id="{86EDA3C4-09A0-A9CD-0B35-6E779062BC01}"/>
              </a:ext>
            </a:extLst>
          </p:cNvPr>
          <p:cNvGraphicFramePr>
            <a:graphicFrameLocks/>
          </p:cNvGraphicFramePr>
          <p:nvPr>
            <p:extLst>
              <p:ext uri="{D42A27DB-BD31-4B8C-83A1-F6EECF244321}">
                <p14:modId xmlns:p14="http://schemas.microsoft.com/office/powerpoint/2010/main" val="1245481499"/>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idx="1"/>
          </p:nvPr>
        </p:nvSpPr>
        <p:spPr>
          <a:xfrm>
            <a:off x="628650" y="2133599"/>
            <a:ext cx="7886700" cy="4267201"/>
          </a:xfrm>
        </p:spPr>
        <p:txBody>
          <a:bodyPr>
            <a:normAutofit fontScale="92500" lnSpcReduction="10000"/>
          </a:bodyPr>
          <a:lstStyle/>
          <a:p>
            <a:pPr>
              <a:defRPr/>
            </a:pPr>
            <a:r>
              <a:rPr lang="en-US" dirty="0"/>
              <a:t>Best means that we need to do </a:t>
            </a:r>
            <a:r>
              <a:rPr lang="en-US" b="1" dirty="0"/>
              <a:t>optimization</a:t>
            </a:r>
            <a:r>
              <a:rPr lang="en-US" dirty="0"/>
              <a:t>.</a:t>
            </a:r>
          </a:p>
          <a:p>
            <a:pPr>
              <a:defRPr/>
            </a:pPr>
            <a:r>
              <a:rPr lang="en-US" dirty="0"/>
              <a:t>The desirability of outcomes can be measured by the economic concept of </a:t>
            </a:r>
            <a:r>
              <a:rPr lang="en-US" b="1" dirty="0"/>
              <a:t>utility.</a:t>
            </a:r>
          </a:p>
          <a:p>
            <a:pPr>
              <a:defRPr/>
            </a:pPr>
            <a:r>
              <a:rPr lang="en-US" dirty="0"/>
              <a:t>If there is uncertainty about achieving outcomes, then we need to maximizing the </a:t>
            </a:r>
            <a:r>
              <a:rPr lang="en-US" b="1" dirty="0"/>
              <a:t>expected utility.</a:t>
            </a:r>
          </a:p>
          <a:p>
            <a:endParaRPr lang="en-US" dirty="0"/>
          </a:p>
          <a:p>
            <a:r>
              <a:rPr lang="en-US" dirty="0"/>
              <a:t>Optimization has several advantages:</a:t>
            </a:r>
          </a:p>
          <a:p>
            <a:pPr lvl="1"/>
            <a:r>
              <a:rPr lang="en-US" b="1" dirty="0"/>
              <a:t>Generality</a:t>
            </a:r>
            <a:r>
              <a:rPr lang="en-US" dirty="0"/>
              <a:t>: optimization is not limited to rules.</a:t>
            </a:r>
          </a:p>
          <a:p>
            <a:pPr lvl="1"/>
            <a:r>
              <a:rPr lang="en-US" b="1" dirty="0"/>
              <a:t>Practicality</a:t>
            </a:r>
            <a:r>
              <a:rPr lang="en-US" dirty="0"/>
              <a:t>: can be adapted to many real-world problems.</a:t>
            </a:r>
          </a:p>
          <a:p>
            <a:pPr lvl="1"/>
            <a:r>
              <a:rPr lang="en-US" b="1" dirty="0"/>
              <a:t>Well established</a:t>
            </a:r>
            <a:r>
              <a:rPr lang="en-US" dirty="0"/>
              <a:t>: solvers, simulation and experimentation.</a:t>
            </a:r>
          </a:p>
          <a:p>
            <a:pPr lvl="1"/>
            <a:r>
              <a:rPr lang="en-US" dirty="0"/>
              <a:t>Avoids philosophy and psychology in favor of a </a:t>
            </a:r>
            <a:r>
              <a:rPr lang="en-US" b="1" dirty="0"/>
              <a:t>clearly defined objective</a:t>
            </a:r>
            <a:r>
              <a:rPr lang="en-US" dirty="0"/>
              <a:t>.</a:t>
            </a:r>
          </a:p>
          <a:p>
            <a:pPr>
              <a:defRPr/>
            </a:pPr>
            <a:endParaRPr lang="en-US" dirty="0"/>
          </a:p>
          <a:p>
            <a:pPr>
              <a:defRPr/>
            </a:pPr>
            <a:r>
              <a:rPr lang="en-US" b="1" dirty="0"/>
              <a:t>Bounded rationality: </a:t>
            </a:r>
            <a:r>
              <a:rPr lang="en-US" dirty="0"/>
              <a:t>In practice, expected utility optimization is subject to the agent’s knowledge and computational constraints.</a:t>
            </a:r>
          </a:p>
        </p:txBody>
      </p:sp>
      <p:graphicFrame>
        <p:nvGraphicFramePr>
          <p:cNvPr id="4" name="Content Placeholder 5">
            <a:extLst>
              <a:ext uri="{FF2B5EF4-FFF2-40B4-BE49-F238E27FC236}">
                <a16:creationId xmlns:a16="http://schemas.microsoft.com/office/drawing/2014/main" id="{ABED2194-8702-4B77-15AC-9939D0432D1E}"/>
              </a:ext>
            </a:extLst>
          </p:cNvPr>
          <p:cNvGraphicFramePr>
            <a:graphicFrameLocks/>
          </p:cNvGraphicFramePr>
          <p:nvPr>
            <p:extLst>
              <p:ext uri="{D42A27DB-BD31-4B8C-83A1-F6EECF244321}">
                <p14:modId xmlns:p14="http://schemas.microsoft.com/office/powerpoint/2010/main" val="225652890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peech Bubble: Rectangle with Corners Rounded 1">
            <a:extLst>
              <a:ext uri="{FF2B5EF4-FFF2-40B4-BE49-F238E27FC236}">
                <a16:creationId xmlns:a16="http://schemas.microsoft.com/office/drawing/2014/main" id="{344807E9-6908-42EF-D1EC-4DD78FCC0943}"/>
              </a:ext>
            </a:extLst>
          </p:cNvPr>
          <p:cNvSpPr/>
          <p:nvPr/>
        </p:nvSpPr>
        <p:spPr>
          <a:xfrm>
            <a:off x="5105400" y="1316577"/>
            <a:ext cx="3505200" cy="685800"/>
          </a:xfrm>
          <a:prstGeom prst="wedgeRoundRectCallout">
            <a:avLst>
              <a:gd name="adj1" fmla="val 7966"/>
              <a:gd name="adj2" fmla="val -76096"/>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Acting rational means to try to achieve the “best” outcome.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 2013 - 2022</Template>
  <TotalTime>4208</TotalTime>
  <Words>2629</Words>
  <Application>Microsoft Office PowerPoint</Application>
  <PresentationFormat>On-screen Show (4:3)</PresentationFormat>
  <Paragraphs>385</Paragraphs>
  <Slides>41</Slides>
  <Notes>23</Notes>
  <HiddenSlides>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Meiryo</vt:lpstr>
      <vt:lpstr>Arial</vt:lpstr>
      <vt:lpstr>Calibri</vt:lpstr>
      <vt:lpstr>Calibri Light</vt:lpstr>
      <vt:lpstr>Cambria Math</vt:lpstr>
      <vt:lpstr>MercurySSm-Book-Pro_Web</vt:lpstr>
      <vt:lpstr>source sans pro</vt:lpstr>
      <vt:lpstr>Times New Roman</vt:lpstr>
      <vt:lpstr>Office Theme</vt:lpstr>
      <vt:lpstr>CS 5/7320  Artificial Intelligence  Introduction  AIMA Chapters 1 + 27</vt:lpstr>
      <vt:lpstr>PowerPoint Presentation</vt:lpstr>
      <vt:lpstr>What is AI?</vt:lpstr>
      <vt:lpstr>What is it the Goal of AI?</vt:lpstr>
      <vt:lpstr>PowerPoint Presentation</vt:lpstr>
      <vt:lpstr>PowerPoint Presentation</vt:lpstr>
      <vt:lpstr>Turing Test: Criticism</vt:lpstr>
      <vt:lpstr>PowerPoint Presentation</vt:lpstr>
      <vt:lpstr>PowerPoint Presentation</vt:lpstr>
      <vt:lpstr>What type of AI do we cover in this course?</vt:lpstr>
      <vt:lpstr>Fields Related to AI</vt:lpstr>
      <vt:lpstr>What are the Components of an  Intelligent Agent?</vt:lpstr>
      <vt:lpstr>Machine Learning vs. Artificial Intelligence</vt:lpstr>
      <vt:lpstr>The History of AI</vt:lpstr>
      <vt:lpstr>PowerPoint Presentation</vt:lpstr>
      <vt:lpstr>What accounts for recent successes in AI?</vt:lpstr>
      <vt:lpstr>AI is harder than originally thought  Herbert Simon, 1957</vt:lpstr>
      <vt:lpstr>From Blocks World to Modern Object Recognition</vt:lpstr>
      <vt:lpstr>“Moravec’s Paradox”</vt:lpstr>
      <vt:lpstr>The AI Effect:  AI gets no respect?</vt:lpstr>
      <vt:lpstr>AI Today</vt:lpstr>
      <vt:lpstr>Vision and Image Processing</vt:lpstr>
      <vt:lpstr>Natural Language Processing</vt:lpstr>
      <vt:lpstr>Robotics</vt:lpstr>
      <vt:lpstr>Question Answering: IBM Watson</vt:lpstr>
      <vt:lpstr>Math, Games and Puzzles</vt:lpstr>
      <vt:lpstr>Logistics, Scheduling and Planning</vt:lpstr>
      <vt:lpstr>Information agents</vt:lpstr>
      <vt:lpstr>Self-driving Cars  and Safety</vt:lpstr>
      <vt:lpstr>Large Language Models (LLMs)</vt:lpstr>
      <vt:lpstr>AI Ethics &amp; Safety</vt:lpstr>
      <vt:lpstr>Commonly-Cited Principals</vt:lpstr>
      <vt:lpstr>European Union</vt:lpstr>
      <vt:lpstr>PowerPoint Presentation</vt:lpstr>
      <vt:lpstr>In the US</vt:lpstr>
      <vt:lpstr>European Union Study</vt:lpstr>
      <vt:lpstr>PowerPoint Presentation</vt:lpstr>
      <vt:lpstr>PowerPoint Presentation</vt:lpstr>
      <vt:lpstr>Algorithmic Bias and Fairness</vt:lpstr>
      <vt:lpstr>AI Safety</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5/7320  Artificial Intelligence  Introduction</dc:title>
  <dc:creator>michael</dc:creator>
  <cp:lastModifiedBy>Hahsler, Michael</cp:lastModifiedBy>
  <cp:revision>63</cp:revision>
  <dcterms:created xsi:type="dcterms:W3CDTF">2021-01-29T15:10:36Z</dcterms:created>
  <dcterms:modified xsi:type="dcterms:W3CDTF">2024-06-22T21:08:42Z</dcterms:modified>
</cp:coreProperties>
</file>